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5" r:id="rId1"/>
  </p:sldMasterIdLst>
  <p:notesMasterIdLst>
    <p:notesMasterId r:id="rId46"/>
  </p:notesMasterIdLst>
  <p:sldIdLst>
    <p:sldId id="256" r:id="rId2"/>
    <p:sldId id="319" r:id="rId3"/>
    <p:sldId id="318" r:id="rId4"/>
    <p:sldId id="309" r:id="rId5"/>
    <p:sldId id="310" r:id="rId6"/>
    <p:sldId id="311" r:id="rId7"/>
    <p:sldId id="312" r:id="rId8"/>
    <p:sldId id="313" r:id="rId9"/>
    <p:sldId id="314" r:id="rId10"/>
    <p:sldId id="315" r:id="rId11"/>
    <p:sldId id="316" r:id="rId12"/>
    <p:sldId id="317" r:id="rId13"/>
    <p:sldId id="320" r:id="rId14"/>
    <p:sldId id="299" r:id="rId15"/>
    <p:sldId id="301" r:id="rId16"/>
    <p:sldId id="302" r:id="rId17"/>
    <p:sldId id="303" r:id="rId18"/>
    <p:sldId id="305" r:id="rId19"/>
    <p:sldId id="304" r:id="rId20"/>
    <p:sldId id="259" r:id="rId21"/>
    <p:sldId id="291" r:id="rId22"/>
    <p:sldId id="292" r:id="rId23"/>
    <p:sldId id="297" r:id="rId24"/>
    <p:sldId id="261" r:id="rId25"/>
    <p:sldId id="262" r:id="rId26"/>
    <p:sldId id="263" r:id="rId27"/>
    <p:sldId id="264" r:id="rId28"/>
    <p:sldId id="265" r:id="rId29"/>
    <p:sldId id="267" r:id="rId30"/>
    <p:sldId id="268" r:id="rId31"/>
    <p:sldId id="273" r:id="rId32"/>
    <p:sldId id="307" r:id="rId33"/>
    <p:sldId id="308" r:id="rId34"/>
    <p:sldId id="278" r:id="rId35"/>
    <p:sldId id="293" r:id="rId36"/>
    <p:sldId id="294" r:id="rId37"/>
    <p:sldId id="295" r:id="rId38"/>
    <p:sldId id="296" r:id="rId39"/>
    <p:sldId id="322" r:id="rId40"/>
    <p:sldId id="298" r:id="rId41"/>
    <p:sldId id="284" r:id="rId42"/>
    <p:sldId id="321" r:id="rId43"/>
    <p:sldId id="286" r:id="rId44"/>
    <p:sldId id="28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2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DFCCDB-B43E-4378-BC3F-30AC755CA4AF}" type="datetimeFigureOut">
              <a:rPr lang="en-US" smtClean="0"/>
              <a:t>9/11/2017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C00178-B9BE-403A-AF97-FF7F3DAF1C14}" type="slidenum">
              <a:rPr lang="en-US" smtClean="0"/>
              <a:t>‹#›</a:t>
            </a:fld>
            <a:endParaRPr lang="en-US"/>
          </a:p>
        </p:txBody>
      </p:sp>
    </p:spTree>
    <p:extLst>
      <p:ext uri="{BB962C8B-B14F-4D97-AF65-F5344CB8AC3E}">
        <p14:creationId xmlns:p14="http://schemas.microsoft.com/office/powerpoint/2010/main" val="33180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C00178-B9BE-403A-AF97-FF7F3DAF1C14}" type="slidenum">
              <a:rPr lang="en-US" smtClean="0"/>
              <a:t>1</a:t>
            </a:fld>
            <a:endParaRPr lang="en-US"/>
          </a:p>
        </p:txBody>
      </p:sp>
    </p:spTree>
    <p:extLst>
      <p:ext uri="{BB962C8B-B14F-4D97-AF65-F5344CB8AC3E}">
        <p14:creationId xmlns:p14="http://schemas.microsoft.com/office/powerpoint/2010/main" val="6162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C00178-B9BE-403A-AF97-FF7F3DAF1C14}" type="slidenum">
              <a:rPr lang="en-US" smtClean="0"/>
              <a:t>2</a:t>
            </a:fld>
            <a:endParaRPr lang="en-US"/>
          </a:p>
        </p:txBody>
      </p:sp>
    </p:spTree>
    <p:extLst>
      <p:ext uri="{BB962C8B-B14F-4D97-AF65-F5344CB8AC3E}">
        <p14:creationId xmlns:p14="http://schemas.microsoft.com/office/powerpoint/2010/main" val="379060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C00178-B9BE-403A-AF97-FF7F3DAF1C1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574227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skills of being able to quickly recognize patterns, generalize from prior knowledge, and adapt to different image environments are ones that we do not share with our fellow machines</a:t>
            </a:r>
            <a:endParaRPr lang="en-US" dirty="0"/>
          </a:p>
        </p:txBody>
      </p:sp>
      <p:sp>
        <p:nvSpPr>
          <p:cNvPr id="4" name="Slide Number Placeholder 3"/>
          <p:cNvSpPr>
            <a:spLocks noGrp="1"/>
          </p:cNvSpPr>
          <p:nvPr>
            <p:ph type="sldNum" sz="quarter" idx="10"/>
          </p:nvPr>
        </p:nvSpPr>
        <p:spPr/>
        <p:txBody>
          <a:bodyPr/>
          <a:lstStyle/>
          <a:p>
            <a:fld id="{9FC00178-B9BE-403A-AF97-FF7F3DAF1C1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33076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C00178-B9BE-403A-AF97-FF7F3DAF1C14}" type="slidenum">
              <a:rPr lang="en-US" smtClean="0"/>
              <a:t>15</a:t>
            </a:fld>
            <a:endParaRPr lang="en-US"/>
          </a:p>
        </p:txBody>
      </p:sp>
    </p:spTree>
    <p:extLst>
      <p:ext uri="{BB962C8B-B14F-4D97-AF65-F5344CB8AC3E}">
        <p14:creationId xmlns:p14="http://schemas.microsoft.com/office/powerpoint/2010/main" val="1671561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3×3 matrix is called a ‘</a:t>
            </a:r>
            <a:r>
              <a:rPr lang="en-US" sz="1200" b="1" kern="1200" dirty="0" smtClean="0">
                <a:solidFill>
                  <a:schemeClr val="tx1"/>
                </a:solidFill>
                <a:effectLst/>
                <a:latin typeface="+mn-lt"/>
                <a:ea typeface="+mn-ea"/>
                <a:cs typeface="+mn-cs"/>
              </a:rPr>
              <a:t>filter</a:t>
            </a:r>
            <a:r>
              <a:rPr lang="en-US" dirty="0" smtClean="0">
                <a:effectLst/>
              </a:rPr>
              <a:t>‘ or ‘kernel’ , </a:t>
            </a:r>
            <a:r>
              <a:rPr lang="en-US" sz="1200" kern="1200" dirty="0" smtClean="0">
                <a:solidFill>
                  <a:schemeClr val="tx1"/>
                </a:solidFill>
                <a:effectLst/>
                <a:latin typeface="+mn-lt"/>
                <a:ea typeface="+mn-ea"/>
                <a:cs typeface="+mn-cs"/>
              </a:rPr>
              <a:t>matrix formed by sliding the filter over the image and computing the dot product is called the ‘Convolved Feature’ or ‘Activation Map’ or the ‘</a:t>
            </a:r>
            <a:r>
              <a:rPr lang="en-US" sz="1200" b="1" kern="1200" dirty="0" smtClean="0">
                <a:solidFill>
                  <a:schemeClr val="tx1"/>
                </a:solidFill>
                <a:effectLst/>
                <a:latin typeface="+mn-lt"/>
                <a:ea typeface="+mn-ea"/>
                <a:cs typeface="+mn-cs"/>
              </a:rPr>
              <a:t>Feature Map</a:t>
            </a:r>
            <a:r>
              <a:rPr lang="en-US" dirty="0" smtClean="0">
                <a:effectLst/>
              </a:rPr>
              <a:t>‘</a:t>
            </a:r>
            <a:endParaRPr lang="en-US" dirty="0"/>
          </a:p>
        </p:txBody>
      </p:sp>
      <p:sp>
        <p:nvSpPr>
          <p:cNvPr id="4" name="Slide Number Placeholder 3"/>
          <p:cNvSpPr>
            <a:spLocks noGrp="1"/>
          </p:cNvSpPr>
          <p:nvPr>
            <p:ph type="sldNum" sz="quarter" idx="10"/>
          </p:nvPr>
        </p:nvSpPr>
        <p:spPr/>
        <p:txBody>
          <a:bodyPr/>
          <a:lstStyle/>
          <a:p>
            <a:fld id="{9FC00178-B9BE-403A-AF97-FF7F3DAF1C14}" type="slidenum">
              <a:rPr lang="en-US" smtClean="0"/>
              <a:t>24</a:t>
            </a:fld>
            <a:endParaRPr lang="en-US"/>
          </a:p>
        </p:txBody>
      </p:sp>
    </p:spTree>
    <p:extLst>
      <p:ext uri="{BB962C8B-B14F-4D97-AF65-F5344CB8AC3E}">
        <p14:creationId xmlns:p14="http://schemas.microsoft.com/office/powerpoint/2010/main" val="3087476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C00178-B9BE-403A-AF97-FF7F3DAF1C14}" type="slidenum">
              <a:rPr lang="en-US" smtClean="0"/>
              <a:t>27</a:t>
            </a:fld>
            <a:endParaRPr lang="en-US"/>
          </a:p>
        </p:txBody>
      </p:sp>
    </p:spTree>
    <p:extLst>
      <p:ext uri="{BB962C8B-B14F-4D97-AF65-F5344CB8AC3E}">
        <p14:creationId xmlns:p14="http://schemas.microsoft.com/office/powerpoint/2010/main" val="12924345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CB0A016-C6D5-4FD6-9D6A-770231B57D48}"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E4FA71A-C626-4B1A-AD11-F6115451A779}" type="slidenum">
              <a:rPr lang="en-US" smtClean="0"/>
              <a:t>‹#›</a:t>
            </a:fld>
            <a:endParaRPr lang="en-US"/>
          </a:p>
        </p:txBody>
      </p:sp>
      <p:pic>
        <p:nvPicPr>
          <p:cNvPr id="8" name="Picture 7" descr="LOGO"/>
          <p:cNvPicPr/>
          <p:nvPr userDrawn="1"/>
        </p:nvPicPr>
        <p:blipFill>
          <a:blip r:embed="rId2">
            <a:extLst>
              <a:ext uri="{28A0092B-C50C-407E-A947-70E740481C1C}">
                <a14:useLocalDpi xmlns:a14="http://schemas.microsoft.com/office/drawing/2010/main" val="0"/>
              </a:ext>
            </a:extLst>
          </a:blip>
          <a:srcRect l="5873" t="1221" r="3423" b="10886"/>
          <a:stretch>
            <a:fillRect/>
          </a:stretch>
        </p:blipFill>
        <p:spPr bwMode="auto">
          <a:xfrm>
            <a:off x="9867900" y="5973510"/>
            <a:ext cx="16002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428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E26280-5F46-480C-8327-0F6C90BF647E}"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10004742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73DEBC-06D7-49F1-9F8F-D7652E738FC9}"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FA71A-C626-4B1A-AD11-F6115451A779}"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99471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D9612186-3DF5-4059-AD9E-382788C91149}"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496096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316677E7-7615-4976-B23C-6C8F8D4B792F}"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FA71A-C626-4B1A-AD11-F6115451A779}"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1952086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2CBB44E7-0AA6-4E0B-B125-9B4B02F8D1BC}"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939344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179C0E-A06C-44E4-B50F-26EB56949670}"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851051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0C7E3D-C0EF-46C1-BAE9-CA7839499EB9}"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411598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03EF8A7-0840-475B-8397-1340271E9BF2}"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220139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89AFE7-C7C8-4317-852C-5600B9E05C56}" type="datetime1">
              <a:rPr lang="en-US" smtClean="0"/>
              <a:t>9/11/2017</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2724986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F191205-7404-4C8B-9455-5593F44C29CE}"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202828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2F7640-D4D3-488B-8836-0DF0B95745C5}" type="datetime1">
              <a:rPr lang="en-US" smtClean="0"/>
              <a:t>9/11/2017</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647495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073804C-1FA8-406E-9B38-E240D12F4975}" type="datetime1">
              <a:rPr lang="en-US" smtClean="0"/>
              <a:t>9/11/2017</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4133820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565E95-8C98-4A1F-9898-5093314679A9}" type="datetime1">
              <a:rPr lang="en-US" smtClean="0"/>
              <a:t>9/11/2017</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108123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ADB2672-277F-4BAC-9684-15EF86846647}"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2001085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F8B796A-7197-4535-88D2-02C937CF0BD8}" type="datetime1">
              <a:rPr lang="en-US" smtClean="0"/>
              <a:t>9/11/2017</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FA71A-C626-4B1A-AD11-F6115451A779}" type="slidenum">
              <a:rPr lang="en-US" smtClean="0"/>
              <a:t>‹#›</a:t>
            </a:fld>
            <a:endParaRPr lang="en-US"/>
          </a:p>
        </p:txBody>
      </p:sp>
    </p:spTree>
    <p:extLst>
      <p:ext uri="{BB962C8B-B14F-4D97-AF65-F5344CB8AC3E}">
        <p14:creationId xmlns:p14="http://schemas.microsoft.com/office/powerpoint/2010/main" val="326531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9269EF2A-0412-4715-800D-967562792457}" type="datetime1">
              <a:rPr lang="en-US" smtClean="0"/>
              <a:t>9/11/2017</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E4FA71A-C626-4B1A-AD11-F6115451A779}" type="slidenum">
              <a:rPr lang="en-US" smtClean="0"/>
              <a:t>‹#›</a:t>
            </a:fld>
            <a:endParaRPr lang="en-US"/>
          </a:p>
        </p:txBody>
      </p:sp>
    </p:spTree>
    <p:extLst>
      <p:ext uri="{BB962C8B-B14F-4D97-AF65-F5344CB8AC3E}">
        <p14:creationId xmlns:p14="http://schemas.microsoft.com/office/powerpoint/2010/main" val="179904601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Lst>
  <p:hf hdr="0" ft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gif"/><Relationship Id="rId5" Type="http://schemas.openxmlformats.org/officeDocument/2006/relationships/image" Target="../media/image42.gif"/><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gif"/><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85287" y="234798"/>
            <a:ext cx="9477286" cy="1880075"/>
          </a:xfrm>
        </p:spPr>
        <p:txBody>
          <a:bodyPr>
            <a:normAutofit fontScale="90000"/>
          </a:bodyPr>
          <a:lstStyle/>
          <a:p>
            <a:pPr algn="ctr"/>
            <a:r>
              <a:rPr lang="en-US" sz="4000" b="1" dirty="0" smtClean="0"/>
              <a:t>DEEP LEARNING APPROACH TO MALWARE MULTI-CLASS CLASSIFICATION USING IMAGE PROCESSING</a:t>
            </a:r>
            <a:endParaRPr lang="en-US" sz="4000" b="1" dirty="0"/>
          </a:p>
        </p:txBody>
      </p:sp>
      <p:sp>
        <p:nvSpPr>
          <p:cNvPr id="3" name="Subtitle 2"/>
          <p:cNvSpPr>
            <a:spLocks noGrp="1"/>
          </p:cNvSpPr>
          <p:nvPr>
            <p:ph type="subTitle" idx="1"/>
          </p:nvPr>
        </p:nvSpPr>
        <p:spPr>
          <a:xfrm>
            <a:off x="760576" y="2247544"/>
            <a:ext cx="10562602" cy="3725966"/>
          </a:xfrm>
        </p:spPr>
        <p:txBody>
          <a:bodyPr>
            <a:normAutofit/>
          </a:bodyPr>
          <a:lstStyle/>
          <a:p>
            <a:pPr algn="ctr"/>
            <a:r>
              <a:rPr lang="en-US" b="1" dirty="0" smtClean="0"/>
              <a:t>Mamta Kumari</a:t>
            </a:r>
          </a:p>
          <a:p>
            <a:pPr algn="ctr"/>
            <a:r>
              <a:rPr lang="en-US" dirty="0" smtClean="0"/>
              <a:t>Masters Project Defense Presentation</a:t>
            </a:r>
          </a:p>
          <a:p>
            <a:pPr algn="ctr"/>
            <a:r>
              <a:rPr lang="en-US" dirty="0" smtClean="0"/>
              <a:t>Norfolk State University, Department of Computer Science</a:t>
            </a:r>
          </a:p>
          <a:p>
            <a:pPr algn="ctr"/>
            <a:endParaRPr lang="en-US" dirty="0" smtClean="0"/>
          </a:p>
          <a:p>
            <a:pPr algn="ctr"/>
            <a:r>
              <a:rPr lang="en-US" dirty="0" smtClean="0"/>
              <a:t>Project Committee</a:t>
            </a:r>
          </a:p>
          <a:p>
            <a:pPr algn="ctr"/>
            <a:r>
              <a:rPr lang="en-US" b="1" dirty="0" smtClean="0"/>
              <a:t>Dr. George Hsieh</a:t>
            </a:r>
          </a:p>
          <a:p>
            <a:pPr algn="ctr"/>
            <a:r>
              <a:rPr lang="en-US" b="1" dirty="0" smtClean="0"/>
              <a:t>Dr. Jonathan Graham</a:t>
            </a:r>
          </a:p>
          <a:p>
            <a:pPr algn="ctr"/>
            <a:endParaRPr lang="en-US" dirty="0" smtClean="0"/>
          </a:p>
          <a:p>
            <a:pPr algn="ctr"/>
            <a:r>
              <a:rPr lang="en-US" b="1" dirty="0" smtClean="0"/>
              <a:t>09/07/2017</a:t>
            </a:r>
          </a:p>
          <a:p>
            <a:endParaRPr lang="en-US" dirty="0"/>
          </a:p>
        </p:txBody>
      </p:sp>
    </p:spTree>
    <p:extLst>
      <p:ext uri="{BB962C8B-B14F-4D97-AF65-F5344CB8AC3E}">
        <p14:creationId xmlns:p14="http://schemas.microsoft.com/office/powerpoint/2010/main" val="13544229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Learning Model </a:t>
            </a:r>
            <a:r>
              <a:rPr lang="en-US" dirty="0" smtClean="0"/>
              <a:t>2</a:t>
            </a:r>
            <a:endParaRPr lang="en-US" dirty="0"/>
          </a:p>
        </p:txBody>
      </p:sp>
      <p:sp>
        <p:nvSpPr>
          <p:cNvPr id="3" name="Content Placeholder 2"/>
          <p:cNvSpPr>
            <a:spLocks noGrp="1"/>
          </p:cNvSpPr>
          <p:nvPr>
            <p:ph idx="1"/>
          </p:nvPr>
        </p:nvSpPr>
        <p:spPr>
          <a:xfrm>
            <a:off x="2136619" y="1385179"/>
            <a:ext cx="9367994" cy="5169529"/>
          </a:xfrm>
        </p:spPr>
        <p:txBody>
          <a:bodyPr/>
          <a:lstStyle/>
          <a:p>
            <a:r>
              <a:rPr lang="en-US" dirty="0" smtClean="0">
                <a:solidFill>
                  <a:schemeClr val="accent6">
                    <a:lumMod val="75000"/>
                  </a:schemeClr>
                </a:solidFill>
              </a:rPr>
              <a:t>Transfer learning: </a:t>
            </a:r>
            <a:r>
              <a:rPr lang="en-US" dirty="0" smtClean="0"/>
              <a:t>used features from pre-trained network to classify an image</a:t>
            </a: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10</a:t>
            </a:fld>
            <a:endParaRPr lang="en-US"/>
          </a:p>
        </p:txBody>
      </p:sp>
      <p:pic>
        <p:nvPicPr>
          <p:cNvPr id="5" name="Picture 4"/>
          <p:cNvPicPr/>
          <p:nvPr/>
        </p:nvPicPr>
        <p:blipFill>
          <a:blip r:embed="rId2"/>
          <a:stretch>
            <a:fillRect/>
          </a:stretch>
        </p:blipFill>
        <p:spPr>
          <a:xfrm>
            <a:off x="7530144" y="1905001"/>
            <a:ext cx="4241337" cy="3047246"/>
          </a:xfrm>
          <a:prstGeom prst="rect">
            <a:avLst/>
          </a:prstGeom>
        </p:spPr>
      </p:pic>
      <p:sp>
        <p:nvSpPr>
          <p:cNvPr id="6" name="Right Arrow 5"/>
          <p:cNvSpPr/>
          <p:nvPr/>
        </p:nvSpPr>
        <p:spPr>
          <a:xfrm>
            <a:off x="6111089" y="3730027"/>
            <a:ext cx="1268119" cy="46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4188" y="2553077"/>
            <a:ext cx="4675966" cy="3257589"/>
          </a:xfrm>
          <a:prstGeom prst="rect">
            <a:avLst/>
          </a:prstGeom>
        </p:spPr>
      </p:pic>
      <p:pic>
        <p:nvPicPr>
          <p:cNvPr id="8" name="Picture 7"/>
          <p:cNvPicPr/>
          <p:nvPr/>
        </p:nvPicPr>
        <p:blipFill>
          <a:blip r:embed="rId4"/>
          <a:stretch>
            <a:fillRect/>
          </a:stretch>
        </p:blipFill>
        <p:spPr>
          <a:xfrm>
            <a:off x="7530144" y="4952246"/>
            <a:ext cx="4241337" cy="1910281"/>
          </a:xfrm>
          <a:prstGeom prst="rect">
            <a:avLst/>
          </a:prstGeom>
        </p:spPr>
      </p:pic>
      <p:sp>
        <p:nvSpPr>
          <p:cNvPr id="9" name="TextBox 8"/>
          <p:cNvSpPr txBox="1"/>
          <p:nvPr/>
        </p:nvSpPr>
        <p:spPr>
          <a:xfrm>
            <a:off x="2136619" y="2060592"/>
            <a:ext cx="3605219" cy="369332"/>
          </a:xfrm>
          <a:prstGeom prst="rect">
            <a:avLst/>
          </a:prstGeom>
          <a:noFill/>
        </p:spPr>
        <p:txBody>
          <a:bodyPr wrap="square" rtlCol="0">
            <a:spAutoFit/>
          </a:bodyPr>
          <a:lstStyle/>
          <a:p>
            <a:r>
              <a:rPr lang="en-US" dirty="0" smtClean="0">
                <a:solidFill>
                  <a:prstClr val="black"/>
                </a:solidFill>
              </a:rPr>
              <a:t>Real-World Scenario</a:t>
            </a:r>
            <a:endParaRPr lang="en-US" dirty="0">
              <a:solidFill>
                <a:prstClr val="black"/>
              </a:solidFill>
            </a:endParaRPr>
          </a:p>
        </p:txBody>
      </p:sp>
    </p:spTree>
    <p:extLst>
      <p:ext uri="{BB962C8B-B14F-4D97-AF65-F5344CB8AC3E}">
        <p14:creationId xmlns:p14="http://schemas.microsoft.com/office/powerpoint/2010/main" val="27435158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Deep Learning Model </a:t>
            </a:r>
            <a:r>
              <a:rPr lang="en-US" dirty="0" smtClean="0"/>
              <a:t>3</a:t>
            </a:r>
            <a:endParaRPr lang="en-US" dirty="0"/>
          </a:p>
        </p:txBody>
      </p:sp>
      <p:sp>
        <p:nvSpPr>
          <p:cNvPr id="3" name="Content Placeholder 2"/>
          <p:cNvSpPr>
            <a:spLocks noGrp="1"/>
          </p:cNvSpPr>
          <p:nvPr>
            <p:ph idx="1"/>
          </p:nvPr>
        </p:nvSpPr>
        <p:spPr>
          <a:xfrm>
            <a:off x="1738265" y="1285591"/>
            <a:ext cx="9766347" cy="5368705"/>
          </a:xfrm>
        </p:spPr>
        <p:txBody>
          <a:bodyPr/>
          <a:lstStyle/>
          <a:p>
            <a:r>
              <a:rPr lang="en-US" dirty="0" smtClean="0">
                <a:solidFill>
                  <a:schemeClr val="accent6">
                    <a:lumMod val="75000"/>
                  </a:schemeClr>
                </a:solidFill>
              </a:rPr>
              <a:t>Fine-Tuning: </a:t>
            </a:r>
            <a:r>
              <a:rPr lang="en-US" dirty="0" smtClean="0"/>
              <a:t>Taking some portion of the features of a pre-trained network and then employing our own feature extractor layers and classification layers on top of it.</a:t>
            </a: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11</a:t>
            </a:fld>
            <a:endParaRPr lang="en-US"/>
          </a:p>
        </p:txBody>
      </p:sp>
      <p:pic>
        <p:nvPicPr>
          <p:cNvPr id="5" name="Picture 4"/>
          <p:cNvPicPr/>
          <p:nvPr/>
        </p:nvPicPr>
        <p:blipFill>
          <a:blip r:embed="rId2"/>
          <a:stretch>
            <a:fillRect/>
          </a:stretch>
        </p:blipFill>
        <p:spPr>
          <a:xfrm>
            <a:off x="6072807" y="2110400"/>
            <a:ext cx="2884701" cy="4338496"/>
          </a:xfrm>
          <a:prstGeom prst="rect">
            <a:avLst/>
          </a:prstGeom>
        </p:spPr>
      </p:pic>
      <p:sp>
        <p:nvSpPr>
          <p:cNvPr id="6" name="Right Arrow 5"/>
          <p:cNvSpPr/>
          <p:nvPr/>
        </p:nvSpPr>
        <p:spPr>
          <a:xfrm>
            <a:off x="4754249" y="3287748"/>
            <a:ext cx="1268119" cy="46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3796" y="2840863"/>
            <a:ext cx="3015984" cy="2437307"/>
          </a:xfrm>
          <a:prstGeom prst="rect">
            <a:avLst/>
          </a:prstGeom>
        </p:spPr>
      </p:pic>
      <p:pic>
        <p:nvPicPr>
          <p:cNvPr id="8" name="Picture 7"/>
          <p:cNvPicPr/>
          <p:nvPr/>
        </p:nvPicPr>
        <p:blipFill>
          <a:blip r:embed="rId4"/>
          <a:stretch>
            <a:fillRect/>
          </a:stretch>
        </p:blipFill>
        <p:spPr>
          <a:xfrm>
            <a:off x="8957508" y="2716040"/>
            <a:ext cx="3234492" cy="2236204"/>
          </a:xfrm>
          <a:prstGeom prst="rect">
            <a:avLst/>
          </a:prstGeom>
        </p:spPr>
      </p:pic>
      <p:sp>
        <p:nvSpPr>
          <p:cNvPr id="9" name="TextBox 8"/>
          <p:cNvSpPr txBox="1"/>
          <p:nvPr/>
        </p:nvSpPr>
        <p:spPr>
          <a:xfrm>
            <a:off x="1937443" y="2346708"/>
            <a:ext cx="3605219" cy="369332"/>
          </a:xfrm>
          <a:prstGeom prst="rect">
            <a:avLst/>
          </a:prstGeom>
          <a:noFill/>
        </p:spPr>
        <p:txBody>
          <a:bodyPr wrap="square" rtlCol="0">
            <a:spAutoFit/>
          </a:bodyPr>
          <a:lstStyle/>
          <a:p>
            <a:r>
              <a:rPr lang="en-US" dirty="0" smtClean="0">
                <a:solidFill>
                  <a:prstClr val="black"/>
                </a:solidFill>
              </a:rPr>
              <a:t>Real-World Scenario</a:t>
            </a:r>
            <a:endParaRPr lang="en-US" dirty="0">
              <a:solidFill>
                <a:prstClr val="black"/>
              </a:solidFill>
            </a:endParaRPr>
          </a:p>
        </p:txBody>
      </p:sp>
    </p:spTree>
    <p:extLst>
      <p:ext uri="{BB962C8B-B14F-4D97-AF65-F5344CB8AC3E}">
        <p14:creationId xmlns:p14="http://schemas.microsoft.com/office/powerpoint/2010/main" val="3692651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Model 4</a:t>
            </a:r>
            <a:endParaRPr lang="en-US" dirty="0"/>
          </a:p>
        </p:txBody>
      </p:sp>
      <p:sp>
        <p:nvSpPr>
          <p:cNvPr id="3" name="Content Placeholder 2"/>
          <p:cNvSpPr>
            <a:spLocks noGrp="1"/>
          </p:cNvSpPr>
          <p:nvPr>
            <p:ph idx="1"/>
          </p:nvPr>
        </p:nvSpPr>
        <p:spPr>
          <a:xfrm>
            <a:off x="1765426" y="1214006"/>
            <a:ext cx="9413262" cy="4390931"/>
          </a:xfrm>
        </p:spPr>
        <p:txBody>
          <a:bodyPr/>
          <a:lstStyle/>
          <a:p>
            <a:r>
              <a:rPr lang="en-US" dirty="0" smtClean="0"/>
              <a:t>Traditional ML technique(KNN Classifier) for Image processing</a:t>
            </a:r>
          </a:p>
          <a:p>
            <a:r>
              <a:rPr lang="en-US" dirty="0" smtClean="0"/>
              <a:t>Kept for comparison purpose</a:t>
            </a:r>
          </a:p>
          <a:p>
            <a:r>
              <a:rPr lang="en-US" dirty="0" smtClean="0"/>
              <a:t>Exactly similar to model developed by Nataraj in his paper[2], the only difference is of dataset.</a:t>
            </a:r>
          </a:p>
          <a:p>
            <a:r>
              <a:rPr lang="en-US" dirty="0"/>
              <a:t>Steps of Classification:</a:t>
            </a:r>
          </a:p>
          <a:p>
            <a:pPr lvl="1">
              <a:buFont typeface="Wingdings" panose="05000000000000000000" pitchFamily="2" charset="2"/>
              <a:buChar char="§"/>
            </a:pPr>
            <a:r>
              <a:rPr lang="en-US" dirty="0"/>
              <a:t>Step 1: Convert the Malware Corpus to Digital Images</a:t>
            </a:r>
          </a:p>
          <a:p>
            <a:pPr lvl="1">
              <a:buFont typeface="Wingdings" panose="05000000000000000000" pitchFamily="2" charset="2"/>
              <a:buChar char="§"/>
            </a:pPr>
            <a:r>
              <a:rPr lang="en-US" dirty="0"/>
              <a:t>Step 2: Understand and Arrange the Dataset</a:t>
            </a:r>
          </a:p>
          <a:p>
            <a:pPr lvl="1">
              <a:buFont typeface="Wingdings" panose="05000000000000000000" pitchFamily="2" charset="2"/>
              <a:buChar char="§"/>
            </a:pPr>
            <a:r>
              <a:rPr lang="en-US" dirty="0"/>
              <a:t>Step 3:  Compute the Feature Vectors</a:t>
            </a:r>
          </a:p>
          <a:p>
            <a:pPr lvl="1">
              <a:buFont typeface="Wingdings" panose="05000000000000000000" pitchFamily="2" charset="2"/>
              <a:buChar char="§"/>
            </a:pPr>
            <a:r>
              <a:rPr lang="en-US" dirty="0"/>
              <a:t>Step 4: Supervised Classification with </a:t>
            </a:r>
            <a:r>
              <a:rPr lang="en-US" dirty="0" smtClean="0"/>
              <a:t>k-fold </a:t>
            </a:r>
            <a:r>
              <a:rPr lang="en-US" dirty="0"/>
              <a:t>Cross </a:t>
            </a:r>
            <a:r>
              <a:rPr lang="en-US" dirty="0" smtClean="0"/>
              <a:t>Validation(k=10)</a:t>
            </a:r>
            <a:endParaRPr lang="en-US" dirty="0"/>
          </a:p>
          <a:p>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12</a:t>
            </a:fld>
            <a:endParaRPr lang="en-US"/>
          </a:p>
        </p:txBody>
      </p:sp>
      <p:pic>
        <p:nvPicPr>
          <p:cNvPr id="5" name="Picture 4"/>
          <p:cNvPicPr/>
          <p:nvPr/>
        </p:nvPicPr>
        <p:blipFill>
          <a:blip r:embed="rId2"/>
          <a:stretch>
            <a:fillRect/>
          </a:stretch>
        </p:blipFill>
        <p:spPr>
          <a:xfrm>
            <a:off x="2688879" y="4527859"/>
            <a:ext cx="3666653" cy="2154155"/>
          </a:xfrm>
          <a:prstGeom prst="rect">
            <a:avLst/>
          </a:prstGeom>
        </p:spPr>
      </p:pic>
    </p:spTree>
    <p:extLst>
      <p:ext uri="{BB962C8B-B14F-4D97-AF65-F5344CB8AC3E}">
        <p14:creationId xmlns:p14="http://schemas.microsoft.com/office/powerpoint/2010/main" val="11700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Dataset</a:t>
            </a:r>
            <a:br>
              <a:rPr lang="en-US" dirty="0"/>
            </a:b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13</a:t>
            </a:fld>
            <a:endParaRPr lang="en-US"/>
          </a:p>
        </p:txBody>
      </p:sp>
    </p:spTree>
    <p:extLst>
      <p:ext uri="{BB962C8B-B14F-4D97-AF65-F5344CB8AC3E}">
        <p14:creationId xmlns:p14="http://schemas.microsoft.com/office/powerpoint/2010/main" val="27704384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0848" y="224328"/>
            <a:ext cx="8118666" cy="1040450"/>
          </a:xfrm>
        </p:spPr>
        <p:txBody>
          <a:bodyPr/>
          <a:lstStyle/>
          <a:p>
            <a:pPr algn="ctr"/>
            <a:r>
              <a:rPr lang="en-US" dirty="0" smtClean="0"/>
              <a:t>BigCup2015 Dataset</a:t>
            </a:r>
            <a:endParaRPr lang="en-US" dirty="0"/>
          </a:p>
        </p:txBody>
      </p:sp>
      <p:sp>
        <p:nvSpPr>
          <p:cNvPr id="3" name="Subtitle 2"/>
          <p:cNvSpPr>
            <a:spLocks noGrp="1"/>
          </p:cNvSpPr>
          <p:nvPr>
            <p:ph type="subTitle" idx="1"/>
          </p:nvPr>
        </p:nvSpPr>
        <p:spPr>
          <a:xfrm>
            <a:off x="1901227" y="1846907"/>
            <a:ext cx="9603385" cy="4056756"/>
          </a:xfrm>
        </p:spPr>
        <p:txBody>
          <a:bodyPr/>
          <a:lstStyle/>
          <a:p>
            <a:endParaRPr lang="en-US" dirty="0" smtClean="0"/>
          </a:p>
          <a:p>
            <a:pPr marL="285750" indent="-285750">
              <a:buFont typeface="Wingdings" panose="05000000000000000000" pitchFamily="2" charset="2"/>
              <a:buChar char="Ø"/>
            </a:pPr>
            <a:r>
              <a:rPr lang="en-US" dirty="0"/>
              <a:t>Microsoft provided a total </a:t>
            </a:r>
            <a:r>
              <a:rPr lang="en-US" dirty="0" smtClean="0"/>
              <a:t>498 </a:t>
            </a:r>
            <a:r>
              <a:rPr lang="en-US" dirty="0"/>
              <a:t>GB of known malware data files representing a mix of 9 families </a:t>
            </a:r>
            <a:r>
              <a:rPr lang="en-US" dirty="0" smtClean="0"/>
              <a:t>for Kaggle Big-Cup competition in 2015.</a:t>
            </a:r>
            <a:endParaRPr lang="en-US" dirty="0"/>
          </a:p>
          <a:p>
            <a:pPr marL="285750" indent="-285750">
              <a:buFont typeface="Wingdings" panose="05000000000000000000" pitchFamily="2" charset="2"/>
              <a:buChar char="Ø"/>
            </a:pPr>
            <a:r>
              <a:rPr lang="en-US" dirty="0"/>
              <a:t>21,736 raw malware data for train </a:t>
            </a:r>
            <a:r>
              <a:rPr lang="en-US" dirty="0" smtClean="0"/>
              <a:t>set </a:t>
            </a:r>
            <a:endParaRPr lang="en-US" dirty="0"/>
          </a:p>
          <a:p>
            <a:pPr marL="285750" indent="-285750">
              <a:buFont typeface="Wingdings" panose="05000000000000000000" pitchFamily="2" charset="2"/>
              <a:buChar char="Ø"/>
            </a:pPr>
            <a:r>
              <a:rPr lang="en-US" dirty="0"/>
              <a:t>21,746 raw malware data for test set</a:t>
            </a:r>
          </a:p>
          <a:p>
            <a:pPr marL="285750" indent="-285750">
              <a:buFont typeface="Wingdings" panose="05000000000000000000" pitchFamily="2" charset="2"/>
              <a:buChar char="Ø"/>
            </a:pPr>
            <a:r>
              <a:rPr lang="en-US" dirty="0"/>
              <a:t>a list of class labels associated with the training set. </a:t>
            </a:r>
          </a:p>
          <a:p>
            <a:pPr marL="285750" indent="-285750">
              <a:buFont typeface="Wingdings" panose="05000000000000000000" pitchFamily="2" charset="2"/>
              <a:buChar char="Ø"/>
            </a:pPr>
            <a:r>
              <a:rPr lang="en-US" dirty="0"/>
              <a:t>each malware sample is represented by two types of files:</a:t>
            </a:r>
          </a:p>
          <a:p>
            <a:pPr marL="742950" lvl="1" indent="-285750" algn="l">
              <a:buFont typeface="Wingdings" panose="05000000000000000000" pitchFamily="2" charset="2"/>
              <a:buChar char="§"/>
            </a:pPr>
            <a:r>
              <a:rPr lang="en-US" b="1" dirty="0"/>
              <a:t>hexadecimal byte contents with the extension “.bytes”</a:t>
            </a:r>
          </a:p>
          <a:p>
            <a:pPr marL="742950" lvl="1" indent="-285750" algn="l">
              <a:buFont typeface="Wingdings" panose="05000000000000000000" pitchFamily="2" charset="2"/>
              <a:buChar char="§"/>
            </a:pPr>
            <a:r>
              <a:rPr lang="en-US" b="1" dirty="0"/>
              <a:t>disassembled assembly files with the extension “.asm”</a:t>
            </a:r>
          </a:p>
        </p:txBody>
      </p:sp>
      <p:sp>
        <p:nvSpPr>
          <p:cNvPr id="4" name="Slide Number Placeholder 3"/>
          <p:cNvSpPr>
            <a:spLocks noGrp="1"/>
          </p:cNvSpPr>
          <p:nvPr>
            <p:ph type="sldNum" sz="quarter" idx="12"/>
          </p:nvPr>
        </p:nvSpPr>
        <p:spPr/>
        <p:txBody>
          <a:bodyPr/>
          <a:lstStyle/>
          <a:p>
            <a:fld id="{4E4FA71A-C626-4B1A-AD11-F6115451A779}" type="slidenum">
              <a:rPr lang="en-US" smtClean="0"/>
              <a:t>14</a:t>
            </a:fld>
            <a:endParaRPr lang="en-US"/>
          </a:p>
        </p:txBody>
      </p:sp>
    </p:spTree>
    <p:extLst>
      <p:ext uri="{BB962C8B-B14F-4D97-AF65-F5344CB8AC3E}">
        <p14:creationId xmlns:p14="http://schemas.microsoft.com/office/powerpoint/2010/main" val="3046875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2543" y="72427"/>
            <a:ext cx="8111906" cy="1530035"/>
          </a:xfrm>
        </p:spPr>
        <p:txBody>
          <a:bodyPr>
            <a:normAutofit fontScale="90000"/>
          </a:bodyPr>
          <a:lstStyle/>
          <a:p>
            <a:pPr algn="ctr"/>
            <a:r>
              <a:rPr lang="en-US" dirty="0"/>
              <a:t>Malware families</a:t>
            </a:r>
            <a:br>
              <a:rPr lang="en-US" dirty="0"/>
            </a:br>
            <a:endParaRPr lang="en-US" dirty="0"/>
          </a:p>
        </p:txBody>
      </p:sp>
      <p:sp>
        <p:nvSpPr>
          <p:cNvPr id="3" name="Subtitle 2"/>
          <p:cNvSpPr>
            <a:spLocks noGrp="1"/>
          </p:cNvSpPr>
          <p:nvPr>
            <p:ph type="subTitle" idx="1"/>
          </p:nvPr>
        </p:nvSpPr>
        <p:spPr>
          <a:xfrm>
            <a:off x="2064191" y="1059255"/>
            <a:ext cx="9440422" cy="4844407"/>
          </a:xfrm>
        </p:spPr>
        <p:txBody>
          <a:bodyPr>
            <a:normAutofit/>
          </a:bodyPr>
          <a:lstStyle/>
          <a:p>
            <a:pPr marL="342900" indent="-342900">
              <a:buAutoNum type="arabicPeriod"/>
            </a:pPr>
            <a:r>
              <a:rPr lang="en-US" dirty="0" smtClean="0"/>
              <a:t>Ramnit</a:t>
            </a:r>
            <a:r>
              <a:rPr lang="en-US" dirty="0"/>
              <a:t>: known to steal your sensitive information such as user names and </a:t>
            </a:r>
            <a:r>
              <a:rPr lang="en-US" dirty="0" smtClean="0"/>
              <a:t>passwords </a:t>
            </a:r>
          </a:p>
          <a:p>
            <a:endParaRPr lang="en-US" dirty="0" smtClean="0"/>
          </a:p>
          <a:p>
            <a:endParaRPr lang="en-US" dirty="0"/>
          </a:p>
          <a:p>
            <a:pPr marL="342900" indent="-342900">
              <a:buAutoNum type="arabicPeriod" startAt="2"/>
            </a:pPr>
            <a:r>
              <a:rPr lang="en-US" dirty="0" smtClean="0"/>
              <a:t>Lollipop</a:t>
            </a:r>
            <a:r>
              <a:rPr lang="en-US" dirty="0"/>
              <a:t>: shows ads in your browser and redirects your search engine </a:t>
            </a:r>
            <a:r>
              <a:rPr lang="en-US" dirty="0" smtClean="0"/>
              <a:t>results</a:t>
            </a:r>
          </a:p>
          <a:p>
            <a:endParaRPr lang="en-US" dirty="0"/>
          </a:p>
          <a:p>
            <a:endParaRPr lang="en-US" dirty="0" smtClean="0"/>
          </a:p>
          <a:p>
            <a:endParaRPr lang="en-US" dirty="0" smtClean="0"/>
          </a:p>
          <a:p>
            <a:pPr marL="342900" indent="-342900">
              <a:buAutoNum type="arabicPeriod" startAt="3"/>
            </a:pPr>
            <a:r>
              <a:rPr lang="en-US" dirty="0" smtClean="0"/>
              <a:t>Kelihos_ver3</a:t>
            </a:r>
            <a:r>
              <a:rPr lang="en-US" dirty="0"/>
              <a:t>: mainly involved in spamming and theft of </a:t>
            </a:r>
            <a:r>
              <a:rPr lang="en-US" dirty="0" smtClean="0"/>
              <a:t>bit coins.</a:t>
            </a:r>
          </a:p>
          <a:p>
            <a:r>
              <a:rPr lang="en-US" dirty="0"/>
              <a:t>	</a:t>
            </a:r>
            <a:endParaRPr lang="en-US" dirty="0" smtClean="0"/>
          </a:p>
          <a:p>
            <a:endParaRPr lang="en-US" dirty="0" smtClean="0"/>
          </a:p>
          <a:p>
            <a:endParaRPr lang="en-US" dirty="0" smtClean="0"/>
          </a:p>
          <a:p>
            <a:endParaRPr lang="en-US" dirty="0"/>
          </a:p>
        </p:txBody>
      </p:sp>
      <p:pic>
        <p:nvPicPr>
          <p:cNvPr id="4" name="Picture 3"/>
          <p:cNvPicPr/>
          <p:nvPr/>
        </p:nvPicPr>
        <p:blipFill>
          <a:blip r:embed="rId3"/>
          <a:stretch>
            <a:fillRect/>
          </a:stretch>
        </p:blipFill>
        <p:spPr>
          <a:xfrm>
            <a:off x="3882005" y="1385180"/>
            <a:ext cx="4592040" cy="1021910"/>
          </a:xfrm>
          <a:prstGeom prst="rect">
            <a:avLst/>
          </a:prstGeom>
        </p:spPr>
      </p:pic>
      <p:pic>
        <p:nvPicPr>
          <p:cNvPr id="5" name="Picture 4"/>
          <p:cNvPicPr/>
          <p:nvPr/>
        </p:nvPicPr>
        <p:blipFill>
          <a:blip r:embed="rId4"/>
          <a:stretch>
            <a:fillRect/>
          </a:stretch>
        </p:blipFill>
        <p:spPr>
          <a:xfrm>
            <a:off x="3700415" y="2995636"/>
            <a:ext cx="4456757" cy="971644"/>
          </a:xfrm>
          <a:prstGeom prst="rect">
            <a:avLst/>
          </a:prstGeom>
        </p:spPr>
      </p:pic>
      <p:pic>
        <p:nvPicPr>
          <p:cNvPr id="10" name="Picture 9"/>
          <p:cNvPicPr/>
          <p:nvPr/>
        </p:nvPicPr>
        <p:blipFill>
          <a:blip r:embed="rId5"/>
          <a:stretch>
            <a:fillRect/>
          </a:stretch>
        </p:blipFill>
        <p:spPr>
          <a:xfrm>
            <a:off x="3700415" y="4671588"/>
            <a:ext cx="4456757" cy="1030492"/>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15</a:t>
            </a:fld>
            <a:endParaRPr lang="en-US"/>
          </a:p>
        </p:txBody>
      </p:sp>
    </p:spTree>
    <p:extLst>
      <p:ext uri="{BB962C8B-B14F-4D97-AF65-F5344CB8AC3E}">
        <p14:creationId xmlns:p14="http://schemas.microsoft.com/office/powerpoint/2010/main" val="1532335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7731" y="751439"/>
            <a:ext cx="9856882" cy="5640308"/>
          </a:xfrm>
        </p:spPr>
        <p:txBody>
          <a:bodyPr/>
          <a:lstStyle/>
          <a:p>
            <a:pPr marL="342900" indent="-342900">
              <a:buAutoNum type="arabicPeriod" startAt="4"/>
            </a:pPr>
            <a:r>
              <a:rPr lang="en-US" dirty="0" smtClean="0"/>
              <a:t>Vundo</a:t>
            </a:r>
            <a:r>
              <a:rPr lang="en-US" dirty="0"/>
              <a:t>: known to cause popups and advertising for rogue antispyware programs</a:t>
            </a:r>
            <a:r>
              <a:rPr lang="en-US" dirty="0" smtClean="0"/>
              <a:t>.</a:t>
            </a:r>
          </a:p>
          <a:p>
            <a:pPr marL="342900" indent="-342900">
              <a:buAutoNum type="arabicPeriod" startAt="4"/>
            </a:pPr>
            <a:endParaRPr lang="en-US" dirty="0"/>
          </a:p>
          <a:p>
            <a:pPr marL="342900" indent="-342900">
              <a:buAutoNum type="arabicPeriod" startAt="4"/>
            </a:pPr>
            <a:endParaRPr lang="en-US" dirty="0" smtClean="0"/>
          </a:p>
          <a:p>
            <a:pPr marL="342900" indent="-342900">
              <a:buAutoNum type="arabicPeriod" startAt="4"/>
            </a:pPr>
            <a:endParaRPr lang="en-US" dirty="0"/>
          </a:p>
          <a:p>
            <a:pPr marL="342900" indent="-342900">
              <a:buAutoNum type="arabicPeriod" startAt="5"/>
            </a:pPr>
            <a:r>
              <a:rPr lang="en-US" dirty="0" smtClean="0"/>
              <a:t>Simda</a:t>
            </a:r>
            <a:r>
              <a:rPr lang="en-US" dirty="0"/>
              <a:t>: family of backdoors that try to steal sensitive information such as usernames, passwords and certificates via its </a:t>
            </a:r>
            <a:r>
              <a:rPr lang="en-US" dirty="0" smtClean="0"/>
              <a:t>key logging </a:t>
            </a:r>
            <a:r>
              <a:rPr lang="en-US" dirty="0"/>
              <a:t>and HTML injection routines</a:t>
            </a:r>
            <a:r>
              <a:rPr lang="en-US" dirty="0" smtClean="0"/>
              <a:t>.</a:t>
            </a:r>
          </a:p>
          <a:p>
            <a:r>
              <a:rPr lang="en-US" dirty="0" smtClean="0"/>
              <a:t> </a:t>
            </a:r>
          </a:p>
          <a:p>
            <a:endParaRPr lang="en-US" dirty="0" smtClean="0"/>
          </a:p>
          <a:p>
            <a:endParaRPr lang="en-US" dirty="0" smtClean="0"/>
          </a:p>
          <a:p>
            <a:r>
              <a:rPr lang="en-US" dirty="0"/>
              <a:t>6.	Tracur: hijacks results from diﬀerent search engines such as </a:t>
            </a:r>
            <a:r>
              <a:rPr lang="en-US" dirty="0" smtClean="0"/>
              <a:t>Google, YouTube, </a:t>
            </a:r>
            <a:r>
              <a:rPr lang="en-US" dirty="0"/>
              <a:t>yahoo, </a:t>
            </a:r>
            <a:r>
              <a:rPr lang="en-US" dirty="0" smtClean="0"/>
              <a:t>etc. and </a:t>
            </a:r>
            <a:r>
              <a:rPr lang="en-US" dirty="0"/>
              <a:t>redirects to a diﬀerent web page. </a:t>
            </a:r>
          </a:p>
          <a:p>
            <a:endParaRPr lang="en-US" dirty="0"/>
          </a:p>
        </p:txBody>
      </p:sp>
      <p:pic>
        <p:nvPicPr>
          <p:cNvPr id="4" name="Picture 3"/>
          <p:cNvPicPr/>
          <p:nvPr/>
        </p:nvPicPr>
        <p:blipFill>
          <a:blip r:embed="rId2"/>
          <a:stretch>
            <a:fillRect/>
          </a:stretch>
        </p:blipFill>
        <p:spPr>
          <a:xfrm>
            <a:off x="3926233" y="1122535"/>
            <a:ext cx="4448175" cy="1009650"/>
          </a:xfrm>
          <a:prstGeom prst="rect">
            <a:avLst/>
          </a:prstGeom>
        </p:spPr>
      </p:pic>
      <p:pic>
        <p:nvPicPr>
          <p:cNvPr id="5" name="Picture 4"/>
          <p:cNvPicPr/>
          <p:nvPr/>
        </p:nvPicPr>
        <p:blipFill>
          <a:blip r:embed="rId3"/>
          <a:stretch>
            <a:fillRect/>
          </a:stretch>
        </p:blipFill>
        <p:spPr>
          <a:xfrm>
            <a:off x="3739506" y="3021641"/>
            <a:ext cx="4676775" cy="1076325"/>
          </a:xfrm>
          <a:prstGeom prst="rect">
            <a:avLst/>
          </a:prstGeom>
        </p:spPr>
      </p:pic>
      <p:pic>
        <p:nvPicPr>
          <p:cNvPr id="6" name="Picture 5"/>
          <p:cNvPicPr/>
          <p:nvPr/>
        </p:nvPicPr>
        <p:blipFill>
          <a:blip r:embed="rId4"/>
          <a:stretch>
            <a:fillRect/>
          </a:stretch>
        </p:blipFill>
        <p:spPr>
          <a:xfrm>
            <a:off x="3757612" y="4987423"/>
            <a:ext cx="4810125" cy="1047750"/>
          </a:xfrm>
          <a:prstGeom prst="rect">
            <a:avLst/>
          </a:prstGeom>
        </p:spPr>
      </p:pic>
      <p:sp>
        <p:nvSpPr>
          <p:cNvPr id="2" name="Slide Number Placeholder 1"/>
          <p:cNvSpPr>
            <a:spLocks noGrp="1"/>
          </p:cNvSpPr>
          <p:nvPr>
            <p:ph type="sldNum" sz="quarter" idx="12"/>
          </p:nvPr>
        </p:nvSpPr>
        <p:spPr/>
        <p:txBody>
          <a:bodyPr/>
          <a:lstStyle/>
          <a:p>
            <a:fld id="{4E4FA71A-C626-4B1A-AD11-F6115451A779}" type="slidenum">
              <a:rPr lang="en-US" smtClean="0"/>
              <a:t>16</a:t>
            </a:fld>
            <a:endParaRPr lang="en-US"/>
          </a:p>
        </p:txBody>
      </p:sp>
    </p:spTree>
    <p:extLst>
      <p:ext uri="{BB962C8B-B14F-4D97-AF65-F5344CB8AC3E}">
        <p14:creationId xmlns:p14="http://schemas.microsoft.com/office/powerpoint/2010/main" val="512581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11105" y="516049"/>
            <a:ext cx="9793507" cy="5387614"/>
          </a:xfrm>
        </p:spPr>
        <p:txBody>
          <a:bodyPr/>
          <a:lstStyle/>
          <a:p>
            <a:pPr marL="342900" indent="-342900">
              <a:buAutoNum type="arabicPeriod" startAt="7"/>
            </a:pPr>
            <a:r>
              <a:rPr lang="en-US" dirty="0" smtClean="0"/>
              <a:t>Kelihos_ver1</a:t>
            </a:r>
            <a:r>
              <a:rPr lang="en-US" dirty="0"/>
              <a:t>. First version of the Kelihos botnet. It was first discovered at the end of 2010 having infected </a:t>
            </a:r>
            <a:r>
              <a:rPr lang="en-US" dirty="0" smtClean="0"/>
              <a:t>45,000 </a:t>
            </a:r>
            <a:r>
              <a:rPr lang="en-US" dirty="0"/>
              <a:t>machines and sending about 4 billions spam messages per day</a:t>
            </a:r>
            <a:r>
              <a:rPr lang="en-US" dirty="0" smtClean="0"/>
              <a:t>.</a:t>
            </a:r>
          </a:p>
          <a:p>
            <a:pPr marL="342900" indent="-342900">
              <a:buAutoNum type="arabicPeriod" startAt="7"/>
            </a:pPr>
            <a:endParaRPr lang="en-US" dirty="0"/>
          </a:p>
          <a:p>
            <a:pPr marL="342900" indent="-342900">
              <a:buAutoNum type="arabicPeriod" startAt="7"/>
            </a:pPr>
            <a:endParaRPr lang="en-US" dirty="0" smtClean="0"/>
          </a:p>
          <a:p>
            <a:pPr marL="342900" indent="-342900">
              <a:buAutoNum type="arabicPeriod" startAt="8"/>
            </a:pPr>
            <a:r>
              <a:rPr lang="en-US" dirty="0" smtClean="0"/>
              <a:t>Obfuscator.ACY</a:t>
            </a:r>
            <a:r>
              <a:rPr lang="en-US" dirty="0"/>
              <a:t>. This class comprises all malware that has been obfuscated to hide their purposes and to not be detected. </a:t>
            </a:r>
            <a:endParaRPr lang="en-US" dirty="0" smtClean="0"/>
          </a:p>
          <a:p>
            <a:pPr marL="342900" indent="-342900">
              <a:buAutoNum type="arabicPeriod" startAt="8"/>
            </a:pPr>
            <a:endParaRPr lang="en-US" dirty="0"/>
          </a:p>
          <a:p>
            <a:pPr marL="342900" indent="-342900">
              <a:buAutoNum type="arabicPeriod" startAt="8"/>
            </a:pPr>
            <a:endParaRPr lang="en-US" dirty="0" smtClean="0"/>
          </a:p>
          <a:p>
            <a:pPr marL="342900" indent="-342900">
              <a:buAutoNum type="arabicPeriod" startAt="8"/>
            </a:pPr>
            <a:endParaRPr lang="en-US" dirty="0"/>
          </a:p>
          <a:p>
            <a:pPr marL="342900" indent="-342900">
              <a:buAutoNum type="arabicPeriod" startAt="9"/>
            </a:pPr>
            <a:r>
              <a:rPr lang="en-US" dirty="0" smtClean="0"/>
              <a:t>Gatak</a:t>
            </a:r>
            <a:r>
              <a:rPr lang="en-US" dirty="0"/>
              <a:t>. It is a </a:t>
            </a:r>
            <a:r>
              <a:rPr lang="en-US" dirty="0" smtClean="0"/>
              <a:t>Trojan </a:t>
            </a:r>
            <a:r>
              <a:rPr lang="en-US" dirty="0"/>
              <a:t>that gathers information about your pc and sends it to a hacker. It also downloads other malware files in your computer. </a:t>
            </a:r>
            <a:endParaRPr lang="en-US" dirty="0" smtClean="0"/>
          </a:p>
          <a:p>
            <a:endParaRPr lang="en-US" dirty="0" smtClean="0"/>
          </a:p>
          <a:p>
            <a:endParaRPr lang="en-US" dirty="0"/>
          </a:p>
        </p:txBody>
      </p:sp>
      <p:pic>
        <p:nvPicPr>
          <p:cNvPr id="4" name="Picture 3"/>
          <p:cNvPicPr/>
          <p:nvPr/>
        </p:nvPicPr>
        <p:blipFill>
          <a:blip r:embed="rId2"/>
          <a:stretch>
            <a:fillRect/>
          </a:stretch>
        </p:blipFill>
        <p:spPr>
          <a:xfrm>
            <a:off x="3608937" y="1143990"/>
            <a:ext cx="4648200" cy="1057275"/>
          </a:xfrm>
          <a:prstGeom prst="rect">
            <a:avLst/>
          </a:prstGeom>
        </p:spPr>
      </p:pic>
      <p:pic>
        <p:nvPicPr>
          <p:cNvPr id="5" name="Picture 4"/>
          <p:cNvPicPr/>
          <p:nvPr/>
        </p:nvPicPr>
        <p:blipFill>
          <a:blip r:embed="rId3"/>
          <a:stretch>
            <a:fillRect/>
          </a:stretch>
        </p:blipFill>
        <p:spPr>
          <a:xfrm>
            <a:off x="3871912" y="2900362"/>
            <a:ext cx="4448175" cy="1057275"/>
          </a:xfrm>
          <a:prstGeom prst="rect">
            <a:avLst/>
          </a:prstGeom>
        </p:spPr>
      </p:pic>
      <p:pic>
        <p:nvPicPr>
          <p:cNvPr id="6" name="Picture 5"/>
          <p:cNvPicPr/>
          <p:nvPr/>
        </p:nvPicPr>
        <p:blipFill>
          <a:blip r:embed="rId4"/>
          <a:stretch>
            <a:fillRect/>
          </a:stretch>
        </p:blipFill>
        <p:spPr>
          <a:xfrm>
            <a:off x="3608937" y="4713038"/>
            <a:ext cx="5067300" cy="1190625"/>
          </a:xfrm>
          <a:prstGeom prst="rect">
            <a:avLst/>
          </a:prstGeom>
        </p:spPr>
      </p:pic>
      <p:sp>
        <p:nvSpPr>
          <p:cNvPr id="2" name="Slide Number Placeholder 1"/>
          <p:cNvSpPr>
            <a:spLocks noGrp="1"/>
          </p:cNvSpPr>
          <p:nvPr>
            <p:ph type="sldNum" sz="quarter" idx="12"/>
          </p:nvPr>
        </p:nvSpPr>
        <p:spPr/>
        <p:txBody>
          <a:bodyPr/>
          <a:lstStyle/>
          <a:p>
            <a:fld id="{4E4FA71A-C626-4B1A-AD11-F6115451A779}" type="slidenum">
              <a:rPr lang="en-US" smtClean="0"/>
              <a:t>17</a:t>
            </a:fld>
            <a:endParaRPr lang="en-US"/>
          </a:p>
        </p:txBody>
      </p:sp>
    </p:spTree>
    <p:extLst>
      <p:ext uri="{BB962C8B-B14F-4D97-AF65-F5344CB8AC3E}">
        <p14:creationId xmlns:p14="http://schemas.microsoft.com/office/powerpoint/2010/main" val="3912417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23038" y="162962"/>
            <a:ext cx="9259354" cy="1403287"/>
          </a:xfrm>
        </p:spPr>
        <p:txBody>
          <a:bodyPr>
            <a:normAutofit fontScale="90000"/>
          </a:bodyPr>
          <a:lstStyle/>
          <a:p>
            <a:pPr algn="ctr"/>
            <a:r>
              <a:rPr lang="en-US" dirty="0" smtClean="0"/>
              <a:t>#of Samples Per Family for Models</a:t>
            </a:r>
            <a:endParaRPr lang="en-US" dirty="0"/>
          </a:p>
        </p:txBody>
      </p:sp>
      <p:pic>
        <p:nvPicPr>
          <p:cNvPr id="6" name="Picture 5"/>
          <p:cNvPicPr>
            <a:picLocks noChangeAspect="1"/>
          </p:cNvPicPr>
          <p:nvPr/>
        </p:nvPicPr>
        <p:blipFill>
          <a:blip r:embed="rId2"/>
          <a:stretch>
            <a:fillRect/>
          </a:stretch>
        </p:blipFill>
        <p:spPr>
          <a:xfrm>
            <a:off x="2856367" y="1566249"/>
            <a:ext cx="6441542" cy="4957187"/>
          </a:xfrm>
          <a:prstGeom prst="rect">
            <a:avLst/>
          </a:prstGeom>
        </p:spPr>
      </p:pic>
      <p:sp>
        <p:nvSpPr>
          <p:cNvPr id="5" name="Slide Number Placeholder 4"/>
          <p:cNvSpPr>
            <a:spLocks noGrp="1"/>
          </p:cNvSpPr>
          <p:nvPr>
            <p:ph type="sldNum" sz="quarter" idx="12"/>
          </p:nvPr>
        </p:nvSpPr>
        <p:spPr/>
        <p:txBody>
          <a:bodyPr/>
          <a:lstStyle/>
          <a:p>
            <a:fld id="{4E4FA71A-C626-4B1A-AD11-F6115451A779}" type="slidenum">
              <a:rPr lang="en-US" smtClean="0"/>
              <a:t>18</a:t>
            </a:fld>
            <a:endParaRPr lang="en-US"/>
          </a:p>
        </p:txBody>
      </p:sp>
    </p:spTree>
    <p:extLst>
      <p:ext uri="{BB962C8B-B14F-4D97-AF65-F5344CB8AC3E}">
        <p14:creationId xmlns:p14="http://schemas.microsoft.com/office/powerpoint/2010/main" val="42947196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5928" y="2027490"/>
            <a:ext cx="8915399" cy="2262781"/>
          </a:xfrm>
        </p:spPr>
        <p:txBody>
          <a:bodyPr/>
          <a:lstStyle/>
          <a:p>
            <a:pPr algn="ctr"/>
            <a:r>
              <a:rPr lang="en-US" dirty="0"/>
              <a:t>Introduction</a:t>
            </a:r>
            <a:br>
              <a:rPr lang="en-US" dirty="0"/>
            </a:b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19</a:t>
            </a:fld>
            <a:endParaRPr lang="en-US"/>
          </a:p>
        </p:txBody>
      </p:sp>
    </p:spTree>
    <p:extLst>
      <p:ext uri="{BB962C8B-B14F-4D97-AF65-F5344CB8AC3E}">
        <p14:creationId xmlns:p14="http://schemas.microsoft.com/office/powerpoint/2010/main" val="14928514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65370" y="292693"/>
            <a:ext cx="7699923" cy="929355"/>
          </a:xfrm>
        </p:spPr>
        <p:txBody>
          <a:bodyPr/>
          <a:lstStyle/>
          <a:p>
            <a:pPr algn="ctr"/>
            <a:r>
              <a:rPr lang="en-US" dirty="0" smtClean="0"/>
              <a:t>Contents</a:t>
            </a:r>
            <a:endParaRPr lang="en-US" dirty="0"/>
          </a:p>
        </p:txBody>
      </p:sp>
      <p:sp>
        <p:nvSpPr>
          <p:cNvPr id="3" name="Subtitle 2"/>
          <p:cNvSpPr>
            <a:spLocks noGrp="1"/>
          </p:cNvSpPr>
          <p:nvPr>
            <p:ph type="subTitle" idx="1"/>
          </p:nvPr>
        </p:nvSpPr>
        <p:spPr>
          <a:xfrm>
            <a:off x="1965371" y="2102265"/>
            <a:ext cx="9539242" cy="3801397"/>
          </a:xfrm>
        </p:spPr>
        <p:txBody>
          <a:bodyPr>
            <a:normAutofit lnSpcReduction="10000"/>
          </a:bodyPr>
          <a:lstStyle/>
          <a:p>
            <a:pPr marL="285750" indent="-285750">
              <a:buFont typeface="Wingdings" panose="05000000000000000000" pitchFamily="2" charset="2"/>
              <a:buChar char="Ø"/>
            </a:pPr>
            <a:r>
              <a:rPr lang="en-US" dirty="0" smtClean="0"/>
              <a:t>Malware Classification Types</a:t>
            </a:r>
          </a:p>
          <a:p>
            <a:pPr marL="285750" indent="-285750">
              <a:buFont typeface="Wingdings" panose="05000000000000000000" pitchFamily="2" charset="2"/>
              <a:buChar char="Ø"/>
            </a:pPr>
            <a:r>
              <a:rPr lang="en-US" dirty="0" smtClean="0"/>
              <a:t>Story Of my Project</a:t>
            </a:r>
          </a:p>
          <a:p>
            <a:pPr marL="285750" indent="-285750">
              <a:buFont typeface="Wingdings" panose="05000000000000000000" pitchFamily="2" charset="2"/>
              <a:buChar char="Ø"/>
            </a:pPr>
            <a:r>
              <a:rPr lang="en-US" dirty="0" smtClean="0"/>
              <a:t>Dataset</a:t>
            </a:r>
          </a:p>
          <a:p>
            <a:pPr marL="285750" indent="-285750">
              <a:buFont typeface="Wingdings" panose="05000000000000000000" pitchFamily="2" charset="2"/>
              <a:buChar char="Ø"/>
            </a:pPr>
            <a:r>
              <a:rPr lang="en-US" dirty="0" smtClean="0"/>
              <a:t>Introduction</a:t>
            </a:r>
            <a:endParaRPr lang="en-US" dirty="0"/>
          </a:p>
          <a:p>
            <a:pPr marL="285750" indent="-285750">
              <a:buFont typeface="Wingdings" panose="05000000000000000000" pitchFamily="2" charset="2"/>
              <a:buChar char="Ø"/>
            </a:pPr>
            <a:r>
              <a:rPr lang="en-US" dirty="0" smtClean="0"/>
              <a:t>Tools Used</a:t>
            </a:r>
            <a:endParaRPr lang="en-US" dirty="0"/>
          </a:p>
          <a:p>
            <a:pPr marL="285750" indent="-285750">
              <a:buFont typeface="Wingdings" panose="05000000000000000000" pitchFamily="2" charset="2"/>
              <a:buChar char="Ø"/>
            </a:pPr>
            <a:r>
              <a:rPr lang="en-US" dirty="0" smtClean="0"/>
              <a:t>Implementation</a:t>
            </a:r>
          </a:p>
          <a:p>
            <a:pPr marL="285750" indent="-285750">
              <a:buFont typeface="Wingdings" panose="05000000000000000000" pitchFamily="2" charset="2"/>
              <a:buChar char="Ø"/>
            </a:pPr>
            <a:r>
              <a:rPr lang="en-US" dirty="0"/>
              <a:t>Demo</a:t>
            </a:r>
          </a:p>
          <a:p>
            <a:pPr marL="285750" indent="-285750">
              <a:buFont typeface="Wingdings" panose="05000000000000000000" pitchFamily="2" charset="2"/>
              <a:buChar char="Ø"/>
            </a:pPr>
            <a:r>
              <a:rPr lang="en-US" dirty="0"/>
              <a:t>Results</a:t>
            </a:r>
          </a:p>
          <a:p>
            <a:pPr marL="285750" indent="-285750">
              <a:buFont typeface="Wingdings" panose="05000000000000000000" pitchFamily="2" charset="2"/>
              <a:buChar char="Ø"/>
            </a:pPr>
            <a:r>
              <a:rPr lang="en-US" dirty="0"/>
              <a:t>Conclusion</a:t>
            </a:r>
          </a:p>
          <a:p>
            <a:pPr marL="285750" indent="-285750">
              <a:buFont typeface="Wingdings" panose="05000000000000000000" pitchFamily="2" charset="2"/>
              <a:buChar char="Ø"/>
            </a:pPr>
            <a:r>
              <a:rPr lang="en-US" dirty="0" smtClean="0"/>
              <a:t>Acknowledgements</a:t>
            </a:r>
            <a:endParaRPr lang="en-US" dirty="0"/>
          </a:p>
          <a:p>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2</a:t>
            </a:fld>
            <a:endParaRPr lang="en-US"/>
          </a:p>
        </p:txBody>
      </p:sp>
    </p:spTree>
    <p:extLst>
      <p:ext uri="{BB962C8B-B14F-4D97-AF65-F5344CB8AC3E}">
        <p14:creationId xmlns:p14="http://schemas.microsoft.com/office/powerpoint/2010/main" val="821066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2999" y="79050"/>
            <a:ext cx="9554361" cy="1245548"/>
          </a:xfrm>
        </p:spPr>
        <p:txBody>
          <a:bodyPr/>
          <a:lstStyle/>
          <a:p>
            <a:pPr algn="ctr"/>
            <a:r>
              <a:rPr lang="en-US" dirty="0"/>
              <a:t>Deep Learning</a:t>
            </a:r>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7672" y="1991169"/>
            <a:ext cx="5234339" cy="37928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deep lear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551" y="2059536"/>
            <a:ext cx="5101116" cy="327304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E4FA71A-C626-4B1A-AD11-F6115451A779}" type="slidenum">
              <a:rPr lang="en-US" smtClean="0"/>
              <a:t>20</a:t>
            </a:fld>
            <a:endParaRPr lang="en-US"/>
          </a:p>
        </p:txBody>
      </p:sp>
    </p:spTree>
    <p:extLst>
      <p:ext uri="{BB962C8B-B14F-4D97-AF65-F5344CB8AC3E}">
        <p14:creationId xmlns:p14="http://schemas.microsoft.com/office/powerpoint/2010/main" val="3560337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09914" y="0"/>
            <a:ext cx="8938901" cy="1521151"/>
          </a:xfrm>
        </p:spPr>
        <p:txBody>
          <a:bodyPr>
            <a:normAutofit/>
          </a:bodyPr>
          <a:lstStyle/>
          <a:p>
            <a:pPr algn="ctr"/>
            <a:r>
              <a:rPr lang="en-US" sz="4400" dirty="0" smtClean="0"/>
              <a:t>Convolutional Neural Networks </a:t>
            </a:r>
            <a:r>
              <a:rPr lang="en-US" sz="4400" dirty="0"/>
              <a:t>for Image Processing</a:t>
            </a:r>
          </a:p>
        </p:txBody>
      </p:sp>
      <p:sp>
        <p:nvSpPr>
          <p:cNvPr id="3" name="Subtitle 2"/>
          <p:cNvSpPr>
            <a:spLocks noGrp="1"/>
          </p:cNvSpPr>
          <p:nvPr>
            <p:ph type="subTitle" idx="1"/>
          </p:nvPr>
        </p:nvSpPr>
        <p:spPr>
          <a:xfrm>
            <a:off x="1939895" y="2350093"/>
            <a:ext cx="9032906" cy="4315628"/>
          </a:xfrm>
        </p:spPr>
        <p:txBody>
          <a:bodyPr>
            <a:normAutofit/>
          </a:bodyPr>
          <a:lstStyle/>
          <a:p>
            <a:pPr marL="285750" indent="-285750">
              <a:buFont typeface="Wingdings" panose="05000000000000000000" pitchFamily="2" charset="2"/>
              <a:buChar char="Ø"/>
            </a:pPr>
            <a:r>
              <a:rPr lang="en-US" dirty="0"/>
              <a:t>Are a category of Neural Networks that have proven very effective in areas such as image recognition and classification. </a:t>
            </a:r>
          </a:p>
          <a:p>
            <a:pPr marL="285750" indent="-285750">
              <a:buFont typeface="Wingdings" panose="05000000000000000000" pitchFamily="2" charset="2"/>
              <a:buChar char="Ø"/>
            </a:pPr>
            <a:r>
              <a:rPr lang="en-US" dirty="0"/>
              <a:t>ConvNets have been successful in identifying faces, objects and traffic signs apart from powering vision in robots and self driving cars</a:t>
            </a:r>
            <a:r>
              <a:rPr lang="en-US" dirty="0" smtClean="0"/>
              <a:t>.</a:t>
            </a:r>
          </a:p>
          <a:p>
            <a:pPr marL="285750" indent="-285750">
              <a:buFont typeface="Wingdings" panose="05000000000000000000" pitchFamily="2" charset="2"/>
              <a:buChar char="Ø"/>
            </a:pPr>
            <a:r>
              <a:rPr lang="en-US" dirty="0"/>
              <a:t>Four main operations in the </a:t>
            </a:r>
            <a:r>
              <a:rPr lang="en-US" dirty="0" smtClean="0"/>
              <a:t>ConvNets </a:t>
            </a:r>
            <a:r>
              <a:rPr lang="en-US" dirty="0"/>
              <a:t>are:</a:t>
            </a:r>
          </a:p>
          <a:p>
            <a:pPr marL="742950" lvl="1" indent="-285750" algn="l">
              <a:buFont typeface="Wingdings" panose="05000000000000000000" pitchFamily="2" charset="2"/>
              <a:buChar char="q"/>
            </a:pPr>
            <a:r>
              <a:rPr lang="en-US" b="1" dirty="0"/>
              <a:t>Convolution</a:t>
            </a:r>
          </a:p>
          <a:p>
            <a:pPr marL="742950" lvl="1" indent="-285750" algn="l">
              <a:buFont typeface="Wingdings" panose="05000000000000000000" pitchFamily="2" charset="2"/>
              <a:buChar char="q"/>
            </a:pPr>
            <a:r>
              <a:rPr lang="en-US" b="1" dirty="0"/>
              <a:t>Non Linearity (ReLU)</a:t>
            </a:r>
          </a:p>
          <a:p>
            <a:pPr marL="742950" lvl="1" indent="-285750" algn="l">
              <a:buFont typeface="Wingdings" panose="05000000000000000000" pitchFamily="2" charset="2"/>
              <a:buChar char="q"/>
            </a:pPr>
            <a:r>
              <a:rPr lang="en-US" b="1" dirty="0"/>
              <a:t>Pooling or Sub Sampling</a:t>
            </a:r>
          </a:p>
          <a:p>
            <a:pPr marL="742950" lvl="1" indent="-285750" algn="l">
              <a:buFont typeface="Wingdings" panose="05000000000000000000" pitchFamily="2" charset="2"/>
              <a:buChar char="q"/>
            </a:pPr>
            <a:r>
              <a:rPr lang="en-US" b="1" dirty="0"/>
              <a:t>Classification (Fully Connected </a:t>
            </a:r>
            <a:r>
              <a:rPr lang="en-US" b="1" dirty="0" smtClean="0"/>
              <a:t>Layer)</a:t>
            </a:r>
          </a:p>
          <a:p>
            <a:pPr lvl="1" algn="l"/>
            <a:endParaRPr lang="en-US" b="1" dirty="0"/>
          </a:p>
        </p:txBody>
      </p:sp>
      <p:sp>
        <p:nvSpPr>
          <p:cNvPr id="4" name="Slide Number Placeholder 3"/>
          <p:cNvSpPr>
            <a:spLocks noGrp="1"/>
          </p:cNvSpPr>
          <p:nvPr>
            <p:ph type="sldNum" sz="quarter" idx="12"/>
          </p:nvPr>
        </p:nvSpPr>
        <p:spPr/>
        <p:txBody>
          <a:bodyPr/>
          <a:lstStyle/>
          <a:p>
            <a:fld id="{4E4FA71A-C626-4B1A-AD11-F6115451A779}" type="slidenum">
              <a:rPr lang="en-US" smtClean="0"/>
              <a:t>21</a:t>
            </a:fld>
            <a:endParaRPr lang="en-US"/>
          </a:p>
        </p:txBody>
      </p:sp>
      <p:sp>
        <p:nvSpPr>
          <p:cNvPr id="5" name="Right Brace 4"/>
          <p:cNvSpPr/>
          <p:nvPr/>
        </p:nvSpPr>
        <p:spPr>
          <a:xfrm>
            <a:off x="7423842" y="3856776"/>
            <a:ext cx="506994" cy="169299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7930836" y="4277762"/>
            <a:ext cx="2263367" cy="85102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Forward Propagation Step</a:t>
            </a:r>
            <a:endParaRPr lang="en-US" dirty="0"/>
          </a:p>
        </p:txBody>
      </p:sp>
    </p:spTree>
    <p:extLst>
      <p:ext uri="{BB962C8B-B14F-4D97-AF65-F5344CB8AC3E}">
        <p14:creationId xmlns:p14="http://schemas.microsoft.com/office/powerpoint/2010/main" val="2317227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2840" y="68367"/>
            <a:ext cx="8443407" cy="1854438"/>
          </a:xfrm>
        </p:spPr>
        <p:txBody>
          <a:bodyPr>
            <a:normAutofit/>
          </a:bodyPr>
          <a:lstStyle/>
          <a:p>
            <a:r>
              <a:rPr lang="en-US" dirty="0"/>
              <a:t>Convolutional Neural </a:t>
            </a:r>
            <a:r>
              <a:rPr lang="en-US" dirty="0" smtClean="0"/>
              <a:t>Networks Terminologies</a:t>
            </a:r>
            <a:endParaRPr lang="en-US" dirty="0"/>
          </a:p>
        </p:txBody>
      </p:sp>
      <p:pic>
        <p:nvPicPr>
          <p:cNvPr id="4" name="Picture 2" descr="https://www.mathworks.com/content/mathworks/www/en/discovery/convolutional-neural-network/jcr:content/mainParsys/image_copy.adapt.full.high.jpg/14924060188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468" y="2375731"/>
            <a:ext cx="9723886" cy="328520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4E4FA71A-C626-4B1A-AD11-F6115451A779}" type="slidenum">
              <a:rPr lang="en-US" smtClean="0"/>
              <a:t>22</a:t>
            </a:fld>
            <a:endParaRPr lang="en-US"/>
          </a:p>
        </p:txBody>
      </p:sp>
    </p:spTree>
    <p:extLst>
      <p:ext uri="{BB962C8B-B14F-4D97-AF65-F5344CB8AC3E}">
        <p14:creationId xmlns:p14="http://schemas.microsoft.com/office/powerpoint/2010/main" val="473208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6826" y="164506"/>
            <a:ext cx="8393943" cy="1143001"/>
          </a:xfrm>
        </p:spPr>
        <p:txBody>
          <a:bodyPr/>
          <a:lstStyle/>
          <a:p>
            <a:pPr algn="ctr"/>
            <a:r>
              <a:rPr lang="en-US" dirty="0" smtClean="0"/>
              <a:t>Image</a:t>
            </a:r>
            <a:endParaRPr lang="en-US" dirty="0"/>
          </a:p>
        </p:txBody>
      </p:sp>
      <p:sp>
        <p:nvSpPr>
          <p:cNvPr id="3" name="Subtitle 2"/>
          <p:cNvSpPr>
            <a:spLocks noGrp="1"/>
          </p:cNvSpPr>
          <p:nvPr>
            <p:ph type="subTitle" idx="1"/>
          </p:nvPr>
        </p:nvSpPr>
        <p:spPr>
          <a:xfrm>
            <a:off x="1529698" y="1538243"/>
            <a:ext cx="6674265" cy="4185958"/>
          </a:xfrm>
        </p:spPr>
        <p:txBody>
          <a:bodyPr/>
          <a:lstStyle/>
          <a:p>
            <a:pPr marL="285750" indent="-285750">
              <a:buFont typeface="Wingdings" panose="05000000000000000000" pitchFamily="2" charset="2"/>
              <a:buChar char="Ø"/>
            </a:pPr>
            <a:r>
              <a:rPr lang="en-US" dirty="0"/>
              <a:t>An Image is a matrix of pixel values. </a:t>
            </a:r>
          </a:p>
          <a:p>
            <a:pPr marL="285750" indent="-285750">
              <a:buFont typeface="Wingdings" panose="05000000000000000000" pitchFamily="2" charset="2"/>
              <a:buChar char="Ø"/>
            </a:pPr>
            <a:r>
              <a:rPr lang="en-US" dirty="0"/>
              <a:t>Channel is a conventional term used to refer to a certain component of an image. </a:t>
            </a:r>
          </a:p>
          <a:p>
            <a:pPr marL="285750" indent="-285750">
              <a:buFont typeface="Wingdings" panose="05000000000000000000" pitchFamily="2" charset="2"/>
              <a:buChar char="Ø"/>
            </a:pPr>
            <a:r>
              <a:rPr lang="en-US" dirty="0"/>
              <a:t>An image from a standard digital camera will have three channels – red, green and blue. </a:t>
            </a:r>
          </a:p>
          <a:p>
            <a:pPr marL="285750" indent="-285750">
              <a:buFont typeface="Wingdings" panose="05000000000000000000" pitchFamily="2" charset="2"/>
              <a:buChar char="Ø"/>
            </a:pPr>
            <a:r>
              <a:rPr lang="en-US" dirty="0"/>
              <a:t>A grayscale image, on the other hand, has just one channel. </a:t>
            </a:r>
          </a:p>
          <a:p>
            <a:pPr marL="285750" indent="-285750">
              <a:buFont typeface="Wingdings" panose="05000000000000000000" pitchFamily="2" charset="2"/>
              <a:buChar char="Ø"/>
            </a:pPr>
            <a:r>
              <a:rPr lang="en-US" dirty="0"/>
              <a:t>For the purpose of this project, we will only consider grayscale images(converted </a:t>
            </a:r>
            <a:r>
              <a:rPr lang="en-US" dirty="0" smtClean="0"/>
              <a:t>malware files </a:t>
            </a:r>
            <a:r>
              <a:rPr lang="en-US" dirty="0"/>
              <a:t>into images via python code), so we will have a single 2d matrix representing an image. The value of each pixel in the matrix will range from 0 to 255 – zero indicating black and 255 indicating white.</a:t>
            </a:r>
          </a:p>
          <a:p>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1433" y="1615156"/>
            <a:ext cx="3850130" cy="3840104"/>
          </a:xfrm>
          <a:prstGeom prst="rect">
            <a:avLst/>
          </a:prstGeom>
        </p:spPr>
      </p:pic>
      <p:sp>
        <p:nvSpPr>
          <p:cNvPr id="4" name="Slide Number Placeholder 3"/>
          <p:cNvSpPr>
            <a:spLocks noGrp="1"/>
          </p:cNvSpPr>
          <p:nvPr>
            <p:ph type="sldNum" sz="quarter" idx="12"/>
          </p:nvPr>
        </p:nvSpPr>
        <p:spPr/>
        <p:txBody>
          <a:bodyPr/>
          <a:lstStyle/>
          <a:p>
            <a:fld id="{4E4FA71A-C626-4B1A-AD11-F6115451A779}" type="slidenum">
              <a:rPr lang="en-US" smtClean="0"/>
              <a:t>23</a:t>
            </a:fld>
            <a:endParaRPr lang="en-US"/>
          </a:p>
        </p:txBody>
      </p:sp>
    </p:spTree>
    <p:extLst>
      <p:ext uri="{BB962C8B-B14F-4D97-AF65-F5344CB8AC3E}">
        <p14:creationId xmlns:p14="http://schemas.microsoft.com/office/powerpoint/2010/main" val="36954722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1565" y="232873"/>
            <a:ext cx="8768148" cy="869535"/>
          </a:xfrm>
        </p:spPr>
        <p:txBody>
          <a:bodyPr>
            <a:normAutofit fontScale="90000"/>
          </a:bodyPr>
          <a:lstStyle/>
          <a:p>
            <a:pPr algn="ctr"/>
            <a:r>
              <a:rPr lang="en-US" dirty="0"/>
              <a:t>Convolution</a:t>
            </a:r>
          </a:p>
        </p:txBody>
      </p:sp>
      <p:pic>
        <p:nvPicPr>
          <p:cNvPr id="11" name="Picture 10"/>
          <p:cNvPicPr>
            <a:picLocks noChangeAspect="1"/>
          </p:cNvPicPr>
          <p:nvPr/>
        </p:nvPicPr>
        <p:blipFill>
          <a:blip r:embed="rId3"/>
          <a:stretch>
            <a:fillRect/>
          </a:stretch>
        </p:blipFill>
        <p:spPr>
          <a:xfrm>
            <a:off x="1999716" y="1529697"/>
            <a:ext cx="1428750" cy="1295400"/>
          </a:xfrm>
          <a:prstGeom prst="rect">
            <a:avLst/>
          </a:prstGeom>
        </p:spPr>
      </p:pic>
      <p:sp>
        <p:nvSpPr>
          <p:cNvPr id="6" name="Subtitle 5"/>
          <p:cNvSpPr>
            <a:spLocks noGrp="1"/>
          </p:cNvSpPr>
          <p:nvPr>
            <p:ph type="subTitle" idx="1"/>
          </p:nvPr>
        </p:nvSpPr>
        <p:spPr>
          <a:xfrm>
            <a:off x="1760435" y="1213503"/>
            <a:ext cx="9744178" cy="4690159"/>
          </a:xfrm>
        </p:spPr>
        <p:txBody>
          <a:bodyPr/>
          <a:lstStyle/>
          <a:p>
            <a:r>
              <a:rPr lang="en-US" dirty="0" smtClean="0"/>
              <a:t>5*5 Image			3*3 Image</a:t>
            </a:r>
            <a:endParaRPr lang="en-US" dirty="0"/>
          </a:p>
        </p:txBody>
      </p:sp>
      <p:pic>
        <p:nvPicPr>
          <p:cNvPr id="12" name="Picture 11"/>
          <p:cNvPicPr>
            <a:picLocks noChangeAspect="1"/>
          </p:cNvPicPr>
          <p:nvPr/>
        </p:nvPicPr>
        <p:blipFill>
          <a:blip r:embed="rId4"/>
          <a:stretch>
            <a:fillRect/>
          </a:stretch>
        </p:blipFill>
        <p:spPr>
          <a:xfrm>
            <a:off x="4188240" y="1577322"/>
            <a:ext cx="877586" cy="747134"/>
          </a:xfrm>
          <a:prstGeom prst="rect">
            <a:avLst/>
          </a:prstGeom>
        </p:spPr>
      </p:pic>
      <p:sp>
        <p:nvSpPr>
          <p:cNvPr id="13" name="Right Arrow 12"/>
          <p:cNvSpPr/>
          <p:nvPr/>
        </p:nvSpPr>
        <p:spPr>
          <a:xfrm>
            <a:off x="5486401" y="1683522"/>
            <a:ext cx="978408" cy="484632"/>
          </a:xfrm>
          <a:prstGeom prst="rightArrow">
            <a:avLst>
              <a:gd name="adj1" fmla="val 53527"/>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5640" y="1170647"/>
            <a:ext cx="3666225" cy="2676484"/>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3446" y="3691783"/>
            <a:ext cx="5367013" cy="3041307"/>
          </a:xfrm>
          <a:prstGeom prst="rect">
            <a:avLst/>
          </a:prstGeom>
        </p:spPr>
      </p:pic>
      <p:sp>
        <p:nvSpPr>
          <p:cNvPr id="3" name="Slide Number Placeholder 2"/>
          <p:cNvSpPr>
            <a:spLocks noGrp="1"/>
          </p:cNvSpPr>
          <p:nvPr>
            <p:ph type="sldNum" sz="quarter" idx="12"/>
          </p:nvPr>
        </p:nvSpPr>
        <p:spPr/>
        <p:txBody>
          <a:bodyPr/>
          <a:lstStyle/>
          <a:p>
            <a:fld id="{4E4FA71A-C626-4B1A-AD11-F6115451A779}" type="slidenum">
              <a:rPr lang="en-US" smtClean="0"/>
              <a:t>24</a:t>
            </a:fld>
            <a:endParaRPr lang="en-US"/>
          </a:p>
        </p:txBody>
      </p:sp>
    </p:spTree>
    <p:extLst>
      <p:ext uri="{BB962C8B-B14F-4D97-AF65-F5344CB8AC3E}">
        <p14:creationId xmlns:p14="http://schemas.microsoft.com/office/powerpoint/2010/main" val="3955935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52481" y="241419"/>
            <a:ext cx="8263946" cy="1006267"/>
          </a:xfrm>
        </p:spPr>
        <p:txBody>
          <a:bodyPr/>
          <a:lstStyle/>
          <a:p>
            <a:pPr algn="ctr"/>
            <a:r>
              <a:rPr lang="en-US" dirty="0"/>
              <a:t>Non Linearity (ReLU)</a:t>
            </a:r>
          </a:p>
        </p:txBody>
      </p:sp>
      <p:sp>
        <p:nvSpPr>
          <p:cNvPr id="3" name="Subtitle 2"/>
          <p:cNvSpPr>
            <a:spLocks noGrp="1"/>
          </p:cNvSpPr>
          <p:nvPr>
            <p:ph type="subTitle" idx="1"/>
          </p:nvPr>
        </p:nvSpPr>
        <p:spPr>
          <a:xfrm>
            <a:off x="1709159" y="1367327"/>
            <a:ext cx="9795453" cy="4536335"/>
          </a:xfrm>
        </p:spPr>
        <p:txBody>
          <a:bodyPr/>
          <a:lstStyle/>
          <a:p>
            <a:pPr marL="285750" indent="-285750">
              <a:buFont typeface="Wingdings" panose="05000000000000000000" pitchFamily="2" charset="2"/>
              <a:buChar char="Ø"/>
            </a:pPr>
            <a:r>
              <a:rPr lang="en-US" dirty="0"/>
              <a:t>ReLU stands for Rectified Linear Unit and is a non-linear operation.</a:t>
            </a:r>
          </a:p>
          <a:p>
            <a:pPr marL="285750" indent="-285750">
              <a:buFont typeface="Wingdings" panose="05000000000000000000" pitchFamily="2" charset="2"/>
              <a:buChar char="Ø"/>
            </a:pPr>
            <a:r>
              <a:rPr lang="en-US" dirty="0"/>
              <a:t>ReLU is an element wise operation (applied per pixel) and replaces all negative pixel values in the feature map by zero. The purpose of ReLU is to introduce non-linearity in our ConvNet, since most of the real-world data we would want our ConvNet to learn would be non-linear.</a:t>
            </a:r>
          </a:p>
          <a:p>
            <a:endParaRPr lang="en-US" dirty="0"/>
          </a:p>
        </p:txBody>
      </p:sp>
      <p:pic>
        <p:nvPicPr>
          <p:cNvPr id="4" name="Picture 3"/>
          <p:cNvPicPr>
            <a:picLocks noChangeAspect="1"/>
          </p:cNvPicPr>
          <p:nvPr/>
        </p:nvPicPr>
        <p:blipFill>
          <a:blip r:embed="rId2"/>
          <a:stretch>
            <a:fillRect/>
          </a:stretch>
        </p:blipFill>
        <p:spPr>
          <a:xfrm>
            <a:off x="1889155" y="3043095"/>
            <a:ext cx="8295993" cy="3110998"/>
          </a:xfrm>
          <a:prstGeom prst="rect">
            <a:avLst/>
          </a:prstGeom>
        </p:spPr>
      </p:pic>
      <p:sp>
        <p:nvSpPr>
          <p:cNvPr id="5" name="Slide Number Placeholder 4"/>
          <p:cNvSpPr>
            <a:spLocks noGrp="1"/>
          </p:cNvSpPr>
          <p:nvPr>
            <p:ph type="sldNum" sz="quarter" idx="12"/>
          </p:nvPr>
        </p:nvSpPr>
        <p:spPr/>
        <p:txBody>
          <a:bodyPr/>
          <a:lstStyle/>
          <a:p>
            <a:fld id="{4E4FA71A-C626-4B1A-AD11-F6115451A779}" type="slidenum">
              <a:rPr lang="en-US" smtClean="0"/>
              <a:t>25</a:t>
            </a:fld>
            <a:endParaRPr lang="en-US"/>
          </a:p>
        </p:txBody>
      </p:sp>
    </p:spTree>
    <p:extLst>
      <p:ext uri="{BB962C8B-B14F-4D97-AF65-F5344CB8AC3E}">
        <p14:creationId xmlns:p14="http://schemas.microsoft.com/office/powerpoint/2010/main" val="8231687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02103" y="173053"/>
            <a:ext cx="8631415" cy="895172"/>
          </a:xfrm>
        </p:spPr>
        <p:txBody>
          <a:bodyPr>
            <a:normAutofit fontScale="90000"/>
          </a:bodyPr>
          <a:lstStyle/>
          <a:p>
            <a:pPr algn="ctr"/>
            <a:r>
              <a:rPr lang="en-US" dirty="0"/>
              <a:t>Pooling or Sub Sampling</a:t>
            </a:r>
          </a:p>
        </p:txBody>
      </p:sp>
      <p:sp>
        <p:nvSpPr>
          <p:cNvPr id="3" name="Subtitle 2"/>
          <p:cNvSpPr>
            <a:spLocks noGrp="1"/>
          </p:cNvSpPr>
          <p:nvPr>
            <p:ph type="subTitle" idx="1"/>
          </p:nvPr>
        </p:nvSpPr>
        <p:spPr>
          <a:xfrm>
            <a:off x="1982625" y="1339913"/>
            <a:ext cx="5405004" cy="5060887"/>
          </a:xfrm>
        </p:spPr>
        <p:txBody>
          <a:bodyPr/>
          <a:lstStyle/>
          <a:p>
            <a:pPr marL="285750" indent="-285750">
              <a:buFont typeface="Wingdings" panose="05000000000000000000" pitchFamily="2" charset="2"/>
              <a:buChar char="Ø"/>
            </a:pPr>
            <a:r>
              <a:rPr lang="en-US" dirty="0"/>
              <a:t>Spatial Pooling (also called subsampling or downsampling) reduces the dimensionality of each feature map but retains the most important information. </a:t>
            </a:r>
          </a:p>
          <a:p>
            <a:pPr marL="285750" indent="-285750">
              <a:buFont typeface="Wingdings" panose="05000000000000000000" pitchFamily="2" charset="2"/>
              <a:buChar char="Ø"/>
            </a:pPr>
            <a:r>
              <a:rPr lang="en-US" dirty="0"/>
              <a:t>Spatial Pooling can be of different types: Max, Average, Sum etc.</a:t>
            </a:r>
          </a:p>
          <a:p>
            <a:pPr marL="285750" indent="-285750">
              <a:buFont typeface="Wingdings" panose="05000000000000000000" pitchFamily="2" charset="2"/>
              <a:buChar char="Ø"/>
            </a:pPr>
            <a:r>
              <a:rPr lang="en-US" dirty="0"/>
              <a:t>In case of Max Pooling, we define a spatial neighborhood (for example, a 2×2 window) and take the largest element from the rectified feature map within that window. </a:t>
            </a:r>
          </a:p>
          <a:p>
            <a:pPr marL="285750" indent="-285750">
              <a:buFont typeface="Wingdings" panose="05000000000000000000" pitchFamily="2" charset="2"/>
              <a:buChar char="Ø"/>
            </a:pPr>
            <a:r>
              <a:rPr lang="en-US" dirty="0"/>
              <a:t>Instead of taking the largest element we could also take the average (Average Pooling) or sum of all elements in that window. In practice, Max Pooling has been shown to work better.</a:t>
            </a:r>
          </a:p>
          <a:p>
            <a:endParaRPr lang="en-US" dirty="0"/>
          </a:p>
        </p:txBody>
      </p:sp>
      <p:pic>
        <p:nvPicPr>
          <p:cNvPr id="4" name="Picture 3"/>
          <p:cNvPicPr>
            <a:picLocks noChangeAspect="1"/>
          </p:cNvPicPr>
          <p:nvPr/>
        </p:nvPicPr>
        <p:blipFill>
          <a:blip r:embed="rId2"/>
          <a:stretch>
            <a:fillRect/>
          </a:stretch>
        </p:blipFill>
        <p:spPr>
          <a:xfrm>
            <a:off x="7282268" y="1647731"/>
            <a:ext cx="4909732" cy="4187336"/>
          </a:xfrm>
          <a:prstGeom prst="rect">
            <a:avLst/>
          </a:prstGeom>
        </p:spPr>
      </p:pic>
      <p:sp>
        <p:nvSpPr>
          <p:cNvPr id="5" name="Slide Number Placeholder 4"/>
          <p:cNvSpPr>
            <a:spLocks noGrp="1"/>
          </p:cNvSpPr>
          <p:nvPr>
            <p:ph type="sldNum" sz="quarter" idx="12"/>
          </p:nvPr>
        </p:nvSpPr>
        <p:spPr/>
        <p:txBody>
          <a:bodyPr/>
          <a:lstStyle/>
          <a:p>
            <a:fld id="{4E4FA71A-C626-4B1A-AD11-F6115451A779}" type="slidenum">
              <a:rPr lang="en-US" smtClean="0"/>
              <a:t>26</a:t>
            </a:fld>
            <a:endParaRPr lang="en-US"/>
          </a:p>
        </p:txBody>
      </p:sp>
    </p:spTree>
    <p:extLst>
      <p:ext uri="{BB962C8B-B14F-4D97-AF65-F5344CB8AC3E}">
        <p14:creationId xmlns:p14="http://schemas.microsoft.com/office/powerpoint/2010/main" val="6934419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4" y="102550"/>
            <a:ext cx="8605777" cy="1615155"/>
          </a:xfrm>
        </p:spPr>
        <p:txBody>
          <a:bodyPr>
            <a:normAutofit fontScale="90000"/>
          </a:bodyPr>
          <a:lstStyle/>
          <a:p>
            <a:pPr algn="ctr"/>
            <a:r>
              <a:rPr lang="en-US" dirty="0"/>
              <a:t>Classification (Fully Connected Layer)</a:t>
            </a:r>
          </a:p>
        </p:txBody>
      </p:sp>
      <p:sp>
        <p:nvSpPr>
          <p:cNvPr id="3" name="Subtitle 2"/>
          <p:cNvSpPr>
            <a:spLocks noGrp="1"/>
          </p:cNvSpPr>
          <p:nvPr>
            <p:ph type="subTitle" idx="1"/>
          </p:nvPr>
        </p:nvSpPr>
        <p:spPr>
          <a:xfrm>
            <a:off x="1946495" y="1828799"/>
            <a:ext cx="5233327" cy="4590107"/>
          </a:xfrm>
        </p:spPr>
        <p:txBody>
          <a:bodyPr>
            <a:normAutofit fontScale="92500" lnSpcReduction="10000"/>
          </a:bodyPr>
          <a:lstStyle/>
          <a:p>
            <a:pPr marL="285750" indent="-285750">
              <a:buFont typeface="Wingdings" panose="05000000000000000000" pitchFamily="2" charset="2"/>
              <a:buChar char="Ø"/>
            </a:pPr>
            <a:r>
              <a:rPr lang="en-US" dirty="0"/>
              <a:t>The term “Fully Connected” implies that every neuron in the previous layer is connected to every neuron on the next layer.</a:t>
            </a:r>
          </a:p>
          <a:p>
            <a:pPr marL="285750" indent="-285750">
              <a:buFont typeface="Wingdings" panose="05000000000000000000" pitchFamily="2" charset="2"/>
              <a:buChar char="Ø"/>
            </a:pPr>
            <a:r>
              <a:rPr lang="en-US" dirty="0"/>
              <a:t>The output from the convolutional and pooling layers represent high-level features of the input image. The purpose of the Fully Connected layer is to use these features for classifying the input image into various classes based on the training dataset.</a:t>
            </a:r>
          </a:p>
          <a:p>
            <a:pPr marL="285750" indent="-285750">
              <a:buFont typeface="Wingdings" panose="05000000000000000000" pitchFamily="2" charset="2"/>
              <a:buChar char="Ø"/>
            </a:pPr>
            <a:r>
              <a:rPr lang="en-US" dirty="0"/>
              <a:t>The sum of output probabilities from the Fully Connected Layer is 1. This is ensured by using the </a:t>
            </a:r>
            <a:r>
              <a:rPr lang="en-US" b="1" dirty="0"/>
              <a:t>Softmax</a:t>
            </a:r>
            <a:r>
              <a:rPr lang="en-US" dirty="0"/>
              <a:t> as the activation function in the output layer of the Fully Connected Layer. The Softmax function takes a vector of arbitrary real-valued scores and squashes it to a vector of values between zero and one that </a:t>
            </a:r>
            <a:r>
              <a:rPr lang="en-US" dirty="0" smtClean="0"/>
              <a:t>sums up </a:t>
            </a:r>
            <a:r>
              <a:rPr lang="en-US" dirty="0"/>
              <a:t>to one.</a:t>
            </a:r>
          </a:p>
        </p:txBody>
      </p:sp>
      <p:pic>
        <p:nvPicPr>
          <p:cNvPr id="4" name="Picture 3"/>
          <p:cNvPicPr>
            <a:picLocks noChangeAspect="1"/>
          </p:cNvPicPr>
          <p:nvPr/>
        </p:nvPicPr>
        <p:blipFill>
          <a:blip r:embed="rId3"/>
          <a:stretch>
            <a:fillRect/>
          </a:stretch>
        </p:blipFill>
        <p:spPr>
          <a:xfrm>
            <a:off x="7179822" y="1985868"/>
            <a:ext cx="4915608" cy="3120286"/>
          </a:xfrm>
          <a:prstGeom prst="rect">
            <a:avLst/>
          </a:prstGeom>
        </p:spPr>
      </p:pic>
      <p:sp>
        <p:nvSpPr>
          <p:cNvPr id="5" name="Slide Number Placeholder 4"/>
          <p:cNvSpPr>
            <a:spLocks noGrp="1"/>
          </p:cNvSpPr>
          <p:nvPr>
            <p:ph type="sldNum" sz="quarter" idx="12"/>
          </p:nvPr>
        </p:nvSpPr>
        <p:spPr/>
        <p:txBody>
          <a:bodyPr/>
          <a:lstStyle/>
          <a:p>
            <a:fld id="{4E4FA71A-C626-4B1A-AD11-F6115451A779}" type="slidenum">
              <a:rPr lang="en-US" smtClean="0"/>
              <a:t>27</a:t>
            </a:fld>
            <a:endParaRPr lang="en-US"/>
          </a:p>
        </p:txBody>
      </p:sp>
    </p:spTree>
    <p:extLst>
      <p:ext uri="{BB962C8B-B14F-4D97-AF65-F5344CB8AC3E}">
        <p14:creationId xmlns:p14="http://schemas.microsoft.com/office/powerpoint/2010/main" val="40589730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4257" y="213645"/>
            <a:ext cx="9043424" cy="2196269"/>
          </a:xfrm>
        </p:spPr>
        <p:txBody>
          <a:bodyPr>
            <a:normAutofit fontScale="90000"/>
          </a:bodyPr>
          <a:lstStyle/>
          <a:p>
            <a:pPr algn="ctr"/>
            <a:r>
              <a:rPr lang="en-US" dirty="0"/>
              <a:t>Putting it all together – Training using Backpropagation</a:t>
            </a:r>
          </a:p>
        </p:txBody>
      </p:sp>
      <p:sp>
        <p:nvSpPr>
          <p:cNvPr id="3" name="Subtitle 2"/>
          <p:cNvSpPr>
            <a:spLocks noGrp="1"/>
          </p:cNvSpPr>
          <p:nvPr>
            <p:ph type="subTitle" idx="1"/>
          </p:nvPr>
        </p:nvSpPr>
        <p:spPr>
          <a:xfrm>
            <a:off x="1726251" y="2563738"/>
            <a:ext cx="9778362" cy="3339924"/>
          </a:xfrm>
        </p:spPr>
        <p:txBody>
          <a:bodyPr>
            <a:normAutofit lnSpcReduction="10000"/>
          </a:bodyPr>
          <a:lstStyle/>
          <a:p>
            <a:r>
              <a:rPr lang="en-US" b="1" dirty="0"/>
              <a:t>Step1</a:t>
            </a:r>
            <a:r>
              <a:rPr lang="en-US" dirty="0"/>
              <a:t>: initialize all filters and parameters / weights with random values</a:t>
            </a:r>
          </a:p>
          <a:p>
            <a:r>
              <a:rPr lang="en-US" b="1" dirty="0"/>
              <a:t>Step2</a:t>
            </a:r>
            <a:r>
              <a:rPr lang="en-US" dirty="0"/>
              <a:t>: The network takes a training image as input, goes through the forward propagation step and finds the output probabilities for each class.</a:t>
            </a:r>
          </a:p>
          <a:p>
            <a:r>
              <a:rPr lang="en-US" b="1" dirty="0"/>
              <a:t>Step3</a:t>
            </a:r>
            <a:r>
              <a:rPr lang="en-US" dirty="0"/>
              <a:t>: Calculate the total error at the output layer (summation over all 9 classes)</a:t>
            </a:r>
          </a:p>
          <a:p>
            <a:r>
              <a:rPr lang="en-US" dirty="0"/>
              <a:t> Total Error = ∑  ½ (target probability – output probability) ²</a:t>
            </a:r>
          </a:p>
          <a:p>
            <a:r>
              <a:rPr lang="en-US" b="1" dirty="0"/>
              <a:t>Step4</a:t>
            </a:r>
            <a:r>
              <a:rPr lang="en-US" dirty="0"/>
              <a:t>: Use Backpropagation to calculate the gradients of the error with respect to all weights in the network and use gradient descent to update all filter values / weights and parameter values to minimize the output error.</a:t>
            </a:r>
          </a:p>
          <a:p>
            <a:r>
              <a:rPr lang="en-US" dirty="0"/>
              <a:t>The weights are adjusted in proportion to their contribution to the total error.</a:t>
            </a:r>
          </a:p>
          <a:p>
            <a:r>
              <a:rPr lang="en-US" b="1" dirty="0"/>
              <a:t>Step5</a:t>
            </a:r>
            <a:r>
              <a:rPr lang="en-US" dirty="0"/>
              <a:t>: Repeat steps 2-4 with all images in the training set.</a:t>
            </a:r>
          </a:p>
          <a:p>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28</a:t>
            </a:fld>
            <a:endParaRPr lang="en-US"/>
          </a:p>
        </p:txBody>
      </p:sp>
    </p:spTree>
    <p:extLst>
      <p:ext uri="{BB962C8B-B14F-4D97-AF65-F5344CB8AC3E}">
        <p14:creationId xmlns:p14="http://schemas.microsoft.com/office/powerpoint/2010/main" val="13361558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9877" y="581114"/>
            <a:ext cx="10034736" cy="3555050"/>
          </a:xfrm>
        </p:spPr>
        <p:txBody>
          <a:bodyPr/>
          <a:lstStyle/>
          <a:p>
            <a:pPr algn="ctr"/>
            <a:r>
              <a:rPr lang="en-US" dirty="0" smtClean="0"/>
              <a:t>Tools Used</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29</a:t>
            </a:fld>
            <a:endParaRPr lang="en-US"/>
          </a:p>
        </p:txBody>
      </p:sp>
    </p:spTree>
    <p:extLst>
      <p:ext uri="{BB962C8B-B14F-4D97-AF65-F5344CB8AC3E}">
        <p14:creationId xmlns:p14="http://schemas.microsoft.com/office/powerpoint/2010/main" val="1927468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4161" y="71849"/>
            <a:ext cx="8298393" cy="942139"/>
          </a:xfrm>
        </p:spPr>
        <p:txBody>
          <a:bodyPr/>
          <a:lstStyle/>
          <a:p>
            <a:pPr algn="ctr"/>
            <a:r>
              <a:rPr lang="en-US" dirty="0" smtClean="0"/>
              <a:t>Malware Classification Types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947863307"/>
              </p:ext>
            </p:extLst>
          </p:nvPr>
        </p:nvGraphicFramePr>
        <p:xfrm>
          <a:off x="1774479" y="914400"/>
          <a:ext cx="9938362" cy="3845801"/>
        </p:xfrm>
        <a:graphic>
          <a:graphicData uri="http://schemas.openxmlformats.org/drawingml/2006/table">
            <a:tbl>
              <a:tblPr firstRow="1" bandRow="1">
                <a:tableStyleId>{5C22544A-7EE6-4342-B048-85BDC9FD1C3A}</a:tableStyleId>
              </a:tblPr>
              <a:tblGrid>
                <a:gridCol w="4969181"/>
                <a:gridCol w="4969181"/>
              </a:tblGrid>
              <a:tr h="629791">
                <a:tc>
                  <a:txBody>
                    <a:bodyPr/>
                    <a:lstStyle/>
                    <a:p>
                      <a:pPr algn="ctr"/>
                      <a:r>
                        <a:rPr lang="en-US" dirty="0" smtClean="0"/>
                        <a:t>Static</a:t>
                      </a:r>
                      <a:r>
                        <a:rPr lang="en-US" baseline="0" dirty="0" smtClean="0"/>
                        <a:t> Analysis</a:t>
                      </a:r>
                      <a:endParaRPr lang="en-US" dirty="0"/>
                    </a:p>
                  </a:txBody>
                  <a:tcPr/>
                </a:tc>
                <a:tc>
                  <a:txBody>
                    <a:bodyPr/>
                    <a:lstStyle/>
                    <a:p>
                      <a:pPr algn="ctr"/>
                      <a:r>
                        <a:rPr lang="en-US" dirty="0" smtClean="0"/>
                        <a:t>Dynamic Analysis</a:t>
                      </a:r>
                      <a:endParaRPr lang="en-US" dirty="0"/>
                    </a:p>
                  </a:txBody>
                  <a:tcPr/>
                </a:tc>
              </a:tr>
              <a:tr h="1478650">
                <a:tc>
                  <a:txBody>
                    <a:bodyPr/>
                    <a:lstStyle/>
                    <a:p>
                      <a:pPr marL="285750" indent="-285750">
                        <a:buFont typeface="Wingdings" panose="05000000000000000000" pitchFamily="2" charset="2"/>
                        <a:buChar char="§"/>
                      </a:pPr>
                      <a:r>
                        <a:rPr lang="en-US" dirty="0" smtClean="0"/>
                        <a:t>analysis of a program without executing it</a:t>
                      </a:r>
                      <a:endParaRPr lang="en-US" dirty="0"/>
                    </a:p>
                  </a:txBody>
                  <a:tcPr/>
                </a:tc>
                <a:tc>
                  <a:txBody>
                    <a:bodyPr/>
                    <a:lstStyle/>
                    <a:p>
                      <a:pPr marL="285750" indent="-285750">
                        <a:buFont typeface="Arial" panose="020B0604020202020204" pitchFamily="34" charset="0"/>
                        <a:buChar char="•"/>
                      </a:pPr>
                      <a:r>
                        <a:rPr lang="en-US" dirty="0" smtClean="0"/>
                        <a:t>analysis of the behavior of a malicious program while it is being executed in a controlled environment (virtual machine, emulator, sandbox, etc.).</a:t>
                      </a:r>
                    </a:p>
                    <a:p>
                      <a:endParaRPr lang="en-US" dirty="0"/>
                    </a:p>
                  </a:txBody>
                  <a:tcPr/>
                </a:tc>
              </a:tr>
              <a:tr h="1712121">
                <a:tc>
                  <a:txBody>
                    <a:bodyPr/>
                    <a:lstStyle/>
                    <a:p>
                      <a:pPr marL="285750" indent="-285750">
                        <a:buFont typeface="Wingdings" panose="05000000000000000000" pitchFamily="2" charset="2"/>
                        <a:buChar char="§"/>
                      </a:pPr>
                      <a:r>
                        <a:rPr lang="en-US" dirty="0" smtClean="0"/>
                        <a:t>The patterns detected in this kind of analysis include string signature, byte-sequence or opcodes frequency distribution, byte-sequence n-grams or opcodes n-grams, API calls, structure of the disassembled program, etc. </a:t>
                      </a:r>
                      <a:endParaRPr lang="en-US" dirty="0"/>
                    </a:p>
                  </a:txBody>
                  <a:tcPr/>
                </a:tc>
                <a:tc>
                  <a:txBody>
                    <a:bodyPr/>
                    <a:lstStyle/>
                    <a:p>
                      <a:pPr marL="285750" indent="-285750">
                        <a:buFont typeface="Arial" panose="020B0604020202020204" pitchFamily="34" charset="0"/>
                        <a:buChar char="•"/>
                      </a:pPr>
                      <a:r>
                        <a:rPr lang="en-US" dirty="0" smtClean="0"/>
                        <a:t>tries to monitor function and API calls, the network, the flow of information, etc.</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4E4FA71A-C626-4B1A-AD11-F6115451A779}" type="slidenum">
              <a:rPr lang="en-US" smtClean="0"/>
              <a:t>3</a:t>
            </a:fld>
            <a:endParaRPr lang="en-US"/>
          </a:p>
        </p:txBody>
      </p:sp>
      <p:sp>
        <p:nvSpPr>
          <p:cNvPr id="7" name="TextBox 6"/>
          <p:cNvSpPr txBox="1"/>
          <p:nvPr/>
        </p:nvSpPr>
        <p:spPr>
          <a:xfrm>
            <a:off x="1593408" y="4916033"/>
            <a:ext cx="992931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Compared to static analysis, it is more eﬀective and does not require the executable to be disassembled. </a:t>
            </a:r>
            <a:endParaRPr lang="en-US" dirty="0" smtClean="0"/>
          </a:p>
          <a:p>
            <a:pPr marL="285750" indent="-285750">
              <a:buFont typeface="Arial" panose="020B0604020202020204" pitchFamily="34" charset="0"/>
              <a:buChar char="•"/>
            </a:pPr>
            <a:r>
              <a:rPr lang="en-US" dirty="0" smtClean="0"/>
              <a:t>On </a:t>
            </a:r>
            <a:r>
              <a:rPr lang="en-US" dirty="0"/>
              <a:t>the other hand, it takes more time and consumes more resources than static analysis, and hence it is more diﬃcult to scale</a:t>
            </a:r>
            <a:r>
              <a:rPr lang="en-US" dirty="0" smtClean="0"/>
              <a:t>.</a:t>
            </a:r>
          </a:p>
          <a:p>
            <a:pPr marL="285750" indent="-285750">
              <a:buFont typeface="Arial" panose="020B0604020202020204" pitchFamily="34" charset="0"/>
              <a:buChar char="•"/>
            </a:pPr>
            <a:r>
              <a:rPr lang="en-US" dirty="0" smtClean="0"/>
              <a:t> </a:t>
            </a:r>
            <a:r>
              <a:rPr lang="en-US" dirty="0"/>
              <a:t>In addition, as the controlled environment in which the malware is monitored is different from the real one, the program may behave </a:t>
            </a:r>
            <a:r>
              <a:rPr lang="en-US" dirty="0" smtClean="0"/>
              <a:t>differently.</a:t>
            </a:r>
            <a:endParaRPr lang="en-US" dirty="0"/>
          </a:p>
        </p:txBody>
      </p:sp>
    </p:spTree>
    <p:extLst>
      <p:ext uri="{BB962C8B-B14F-4D97-AF65-F5344CB8AC3E}">
        <p14:creationId xmlns:p14="http://schemas.microsoft.com/office/powerpoint/2010/main" val="2893333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47319" y="863125"/>
            <a:ext cx="9757294" cy="5266071"/>
          </a:xfrm>
        </p:spPr>
        <p:txBody>
          <a:bodyPr>
            <a:normAutofit fontScale="62500" lnSpcReduction="20000"/>
          </a:bodyPr>
          <a:lstStyle/>
          <a:p>
            <a:r>
              <a:rPr lang="en-US" sz="2600" b="1" dirty="0" smtClean="0"/>
              <a:t>Programming Language: </a:t>
            </a:r>
            <a:r>
              <a:rPr lang="en-US" sz="2600" dirty="0" smtClean="0"/>
              <a:t>	</a:t>
            </a:r>
            <a:r>
              <a:rPr lang="en-US" sz="2600" b="1" dirty="0" smtClean="0"/>
              <a:t>PYTHON</a:t>
            </a:r>
          </a:p>
          <a:p>
            <a:r>
              <a:rPr lang="en-US" sz="2600" b="1" dirty="0" smtClean="0"/>
              <a:t>Data Visualization:  TABLEAU, MATPLOTLIB </a:t>
            </a:r>
          </a:p>
          <a:p>
            <a:r>
              <a:rPr lang="en-US" sz="2600" dirty="0" smtClean="0"/>
              <a:t>Two Types of setup of Machines:</a:t>
            </a:r>
          </a:p>
          <a:p>
            <a:endParaRPr lang="en-US" dirty="0" smtClean="0"/>
          </a:p>
          <a:p>
            <a:pPr marL="285750" indent="-285750">
              <a:buFont typeface="Wingdings" panose="05000000000000000000" pitchFamily="2" charset="2"/>
              <a:buChar char="Ø"/>
            </a:pPr>
            <a:r>
              <a:rPr lang="en-US" dirty="0"/>
              <a:t>TYPE 1</a:t>
            </a:r>
          </a:p>
          <a:p>
            <a:pPr marL="742950" lvl="1" indent="-285750" algn="l">
              <a:buFont typeface="Wingdings" panose="05000000000000000000" pitchFamily="2" charset="2"/>
              <a:buChar char="§"/>
            </a:pPr>
            <a:r>
              <a:rPr lang="en-US" sz="2300" b="1" dirty="0"/>
              <a:t>Operating System: Windows 7 </a:t>
            </a:r>
          </a:p>
          <a:p>
            <a:pPr marL="742950" lvl="1" indent="-285750" algn="l">
              <a:buFont typeface="Wingdings" panose="05000000000000000000" pitchFamily="2" charset="2"/>
              <a:buChar char="§"/>
            </a:pPr>
            <a:r>
              <a:rPr lang="en-US" sz="2300" b="1" dirty="0"/>
              <a:t>RAM: 64 </a:t>
            </a:r>
            <a:r>
              <a:rPr lang="en-US" sz="2300" b="1" dirty="0" smtClean="0"/>
              <a:t>GB Primary memory, 8 GB Video memory</a:t>
            </a:r>
            <a:endParaRPr lang="en-US" sz="2300" b="1" dirty="0"/>
          </a:p>
          <a:p>
            <a:pPr marL="742950" lvl="1" indent="-285750" algn="l">
              <a:buFont typeface="Wingdings" panose="05000000000000000000" pitchFamily="2" charset="2"/>
              <a:buChar char="§"/>
            </a:pPr>
            <a:r>
              <a:rPr lang="en-US" sz="2300" b="1" dirty="0"/>
              <a:t>Video Memory: NVIDIA GPU (CUDA and cuDNN installed)</a:t>
            </a:r>
          </a:p>
          <a:p>
            <a:pPr marL="742950" lvl="1" indent="-285750" algn="l">
              <a:buFont typeface="Wingdings" panose="05000000000000000000" pitchFamily="2" charset="2"/>
              <a:buChar char="§"/>
            </a:pPr>
            <a:r>
              <a:rPr lang="en-US" sz="2300" b="1" dirty="0"/>
              <a:t>Python Deep learning Framework: Keras (using Tensorflow as backend)</a:t>
            </a:r>
          </a:p>
          <a:p>
            <a:pPr marL="742950" lvl="1" indent="-285750" algn="l">
              <a:buFont typeface="Wingdings" panose="05000000000000000000" pitchFamily="2" charset="2"/>
              <a:buChar char="§"/>
            </a:pPr>
            <a:r>
              <a:rPr lang="en-US" sz="2300" b="1" dirty="0"/>
              <a:t>Python Libraries: SciPy, PIL (python imaging library), </a:t>
            </a:r>
            <a:r>
              <a:rPr lang="en-US" sz="2300" b="1" dirty="0" smtClean="0"/>
              <a:t>Numpy, Tensorflow</a:t>
            </a:r>
            <a:endParaRPr lang="en-US" sz="2300" b="1" dirty="0"/>
          </a:p>
          <a:p>
            <a:pPr marL="742950" lvl="1" indent="-285750" algn="l">
              <a:buFont typeface="Wingdings" panose="05000000000000000000" pitchFamily="2" charset="2"/>
              <a:buChar char="§"/>
            </a:pPr>
            <a:r>
              <a:rPr lang="en-US" sz="2300" b="1" dirty="0"/>
              <a:t>Classifier: Convolutional Neural Networks(ConvNets)</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TYPE 2</a:t>
            </a:r>
          </a:p>
          <a:p>
            <a:pPr marL="742950" lvl="1" indent="-285750" algn="l">
              <a:buFont typeface="Wingdings" panose="05000000000000000000" pitchFamily="2" charset="2"/>
              <a:buChar char="§"/>
            </a:pPr>
            <a:r>
              <a:rPr lang="en-US" sz="2300" b="1" dirty="0"/>
              <a:t>Operating System:  UNIX machine (Centos 7)</a:t>
            </a:r>
          </a:p>
          <a:p>
            <a:pPr marL="742950" lvl="1" indent="-285750" algn="l">
              <a:buFont typeface="Wingdings" panose="05000000000000000000" pitchFamily="2" charset="2"/>
              <a:buChar char="§"/>
            </a:pPr>
            <a:r>
              <a:rPr lang="en-US" sz="2300" b="1" dirty="0"/>
              <a:t>RAM: 64 </a:t>
            </a:r>
            <a:r>
              <a:rPr lang="en-US" sz="2300" b="1" dirty="0" smtClean="0"/>
              <a:t>GB Primary Memory</a:t>
            </a:r>
            <a:endParaRPr lang="en-US" sz="2300" b="1" dirty="0"/>
          </a:p>
          <a:p>
            <a:pPr marL="742950" lvl="1" indent="-285750" algn="l">
              <a:buFont typeface="Wingdings" panose="05000000000000000000" pitchFamily="2" charset="2"/>
              <a:buChar char="§"/>
            </a:pPr>
            <a:r>
              <a:rPr lang="en-US" sz="2300" b="1" dirty="0"/>
              <a:t>Python Libraries: </a:t>
            </a:r>
            <a:r>
              <a:rPr lang="en-US" sz="2300" b="1" dirty="0" smtClean="0"/>
              <a:t>Pyleargist </a:t>
            </a:r>
            <a:r>
              <a:rPr lang="en-US" sz="2300" b="1" dirty="0"/>
              <a:t>(python GIST library), Numpy, Scikit Learn</a:t>
            </a:r>
          </a:p>
          <a:p>
            <a:pPr marL="742950" lvl="1" indent="-285750" algn="l">
              <a:buFont typeface="Wingdings" panose="05000000000000000000" pitchFamily="2" charset="2"/>
              <a:buChar char="§"/>
            </a:pPr>
            <a:r>
              <a:rPr lang="en-US" sz="2300" b="1" dirty="0"/>
              <a:t>Classifier: K-Nearest Neighbor</a:t>
            </a:r>
          </a:p>
        </p:txBody>
      </p:sp>
      <p:sp>
        <p:nvSpPr>
          <p:cNvPr id="2" name="Slide Number Placeholder 1"/>
          <p:cNvSpPr>
            <a:spLocks noGrp="1"/>
          </p:cNvSpPr>
          <p:nvPr>
            <p:ph type="sldNum" sz="quarter" idx="12"/>
          </p:nvPr>
        </p:nvSpPr>
        <p:spPr/>
        <p:txBody>
          <a:bodyPr/>
          <a:lstStyle/>
          <a:p>
            <a:fld id="{4E4FA71A-C626-4B1A-AD11-F6115451A779}" type="slidenum">
              <a:rPr lang="en-US" smtClean="0"/>
              <a:t>30</a:t>
            </a:fld>
            <a:endParaRPr lang="en-US"/>
          </a:p>
        </p:txBody>
      </p:sp>
    </p:spTree>
    <p:extLst>
      <p:ext uri="{BB962C8B-B14F-4D97-AF65-F5344CB8AC3E}">
        <p14:creationId xmlns:p14="http://schemas.microsoft.com/office/powerpoint/2010/main" val="66869507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1189" y="1939896"/>
            <a:ext cx="9043423" cy="2837486"/>
          </a:xfrm>
        </p:spPr>
        <p:txBody>
          <a:bodyPr>
            <a:normAutofit/>
          </a:bodyPr>
          <a:lstStyle/>
          <a:p>
            <a:pPr algn="ctr"/>
            <a:r>
              <a:rPr lang="en-US" dirty="0" smtClean="0"/>
              <a:t>Implementation</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31</a:t>
            </a:fld>
            <a:endParaRPr lang="en-US"/>
          </a:p>
        </p:txBody>
      </p:sp>
    </p:spTree>
    <p:extLst>
      <p:ext uri="{BB962C8B-B14F-4D97-AF65-F5344CB8AC3E}">
        <p14:creationId xmlns:p14="http://schemas.microsoft.com/office/powerpoint/2010/main" val="3383373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3989" y="640534"/>
            <a:ext cx="9995104" cy="798968"/>
          </a:xfrm>
        </p:spPr>
        <p:txBody>
          <a:bodyPr>
            <a:normAutofit fontScale="90000"/>
          </a:bodyPr>
          <a:lstStyle/>
          <a:p>
            <a:pPr algn="ctr"/>
            <a:r>
              <a:rPr lang="en-US" dirty="0" smtClean="0"/>
              <a:t>Comparison of Approaches</a:t>
            </a:r>
            <a:endParaRPr lang="en-US" dirty="0"/>
          </a:p>
        </p:txBody>
      </p:sp>
      <p:sp>
        <p:nvSpPr>
          <p:cNvPr id="3" name="Subtitle 2"/>
          <p:cNvSpPr>
            <a:spLocks noGrp="1"/>
          </p:cNvSpPr>
          <p:nvPr>
            <p:ph type="subTitle" idx="1"/>
          </p:nvPr>
        </p:nvSpPr>
        <p:spPr>
          <a:xfrm>
            <a:off x="1751259" y="2236206"/>
            <a:ext cx="9753354" cy="3748938"/>
          </a:xfrm>
        </p:spPr>
        <p:txBody>
          <a:bodyPr/>
          <a:lstStyle/>
          <a:p>
            <a:r>
              <a:rPr lang="en-US" dirty="0" smtClean="0"/>
              <a:t>Deep Learning Approach							K-Nearest Neighbor Approach</a:t>
            </a:r>
            <a:endParaRPr lang="en-US" dirty="0"/>
          </a:p>
        </p:txBody>
      </p:sp>
      <p:pic>
        <p:nvPicPr>
          <p:cNvPr id="4" name="Picture 3"/>
          <p:cNvPicPr/>
          <p:nvPr/>
        </p:nvPicPr>
        <p:blipFill>
          <a:blip r:embed="rId2"/>
          <a:stretch>
            <a:fillRect/>
          </a:stretch>
        </p:blipFill>
        <p:spPr>
          <a:xfrm>
            <a:off x="1751259" y="2951429"/>
            <a:ext cx="4571999" cy="2869948"/>
          </a:xfrm>
          <a:prstGeom prst="rect">
            <a:avLst/>
          </a:prstGeom>
        </p:spPr>
      </p:pic>
      <p:pic>
        <p:nvPicPr>
          <p:cNvPr id="5" name="Picture 4"/>
          <p:cNvPicPr/>
          <p:nvPr/>
        </p:nvPicPr>
        <p:blipFill>
          <a:blip r:embed="rId3"/>
          <a:stretch>
            <a:fillRect/>
          </a:stretch>
        </p:blipFill>
        <p:spPr>
          <a:xfrm>
            <a:off x="6536602" y="2951429"/>
            <a:ext cx="5491303" cy="2869948"/>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32</a:t>
            </a:fld>
            <a:endParaRPr lang="en-US"/>
          </a:p>
        </p:txBody>
      </p:sp>
    </p:spTree>
    <p:extLst>
      <p:ext uri="{BB962C8B-B14F-4D97-AF65-F5344CB8AC3E}">
        <p14:creationId xmlns:p14="http://schemas.microsoft.com/office/powerpoint/2010/main" val="41916383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2074" y="205100"/>
            <a:ext cx="9387597" cy="890369"/>
          </a:xfrm>
        </p:spPr>
        <p:txBody>
          <a:bodyPr>
            <a:normAutofit fontScale="90000"/>
          </a:bodyPr>
          <a:lstStyle/>
          <a:p>
            <a:pPr algn="ctr"/>
            <a:r>
              <a:rPr lang="en-US" dirty="0" smtClean="0"/>
              <a:t>Demo</a:t>
            </a:r>
            <a:endParaRPr lang="en-US" dirty="0"/>
          </a:p>
        </p:txBody>
      </p:sp>
      <p:sp>
        <p:nvSpPr>
          <p:cNvPr id="3" name="TextBox 2"/>
          <p:cNvSpPr txBox="1"/>
          <p:nvPr/>
        </p:nvSpPr>
        <p:spPr>
          <a:xfrm>
            <a:off x="2408222" y="1620570"/>
            <a:ext cx="8229601"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Best model evaluated was Model 2</a:t>
            </a:r>
          </a:p>
          <a:p>
            <a:pPr marL="285750" indent="-285750">
              <a:buFont typeface="Wingdings" panose="05000000000000000000" pitchFamily="2" charset="2"/>
              <a:buChar char="Ø"/>
            </a:pPr>
            <a:r>
              <a:rPr lang="en-US" dirty="0" smtClean="0"/>
              <a:t>would like to demo the prediction done by this model to output the family the input image being fed to it belongs to</a:t>
            </a:r>
          </a:p>
          <a:p>
            <a:pPr marL="285750" indent="-285750">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33</a:t>
            </a:fld>
            <a:endParaRPr lang="en-US"/>
          </a:p>
        </p:txBody>
      </p:sp>
    </p:spTree>
    <p:extLst>
      <p:ext uri="{BB962C8B-B14F-4D97-AF65-F5344CB8AC3E}">
        <p14:creationId xmlns:p14="http://schemas.microsoft.com/office/powerpoint/2010/main" val="30445142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91170" y="1880075"/>
            <a:ext cx="9513443" cy="3067939"/>
          </a:xfrm>
        </p:spPr>
        <p:txBody>
          <a:bodyPr/>
          <a:lstStyle/>
          <a:p>
            <a:pPr algn="ctr"/>
            <a:r>
              <a:rPr lang="en-US" dirty="0"/>
              <a:t>Results</a:t>
            </a:r>
            <a:br>
              <a:rPr lang="en-US" dirty="0"/>
            </a:b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34</a:t>
            </a:fld>
            <a:endParaRPr lang="en-US"/>
          </a:p>
        </p:txBody>
      </p:sp>
    </p:spTree>
    <p:extLst>
      <p:ext uri="{BB962C8B-B14F-4D97-AF65-F5344CB8AC3E}">
        <p14:creationId xmlns:p14="http://schemas.microsoft.com/office/powerpoint/2010/main" val="1839565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4815" y="376016"/>
            <a:ext cx="9299798" cy="863124"/>
          </a:xfrm>
        </p:spPr>
        <p:txBody>
          <a:bodyPr>
            <a:normAutofit fontScale="90000"/>
          </a:bodyPr>
          <a:lstStyle/>
          <a:p>
            <a:pPr algn="ctr"/>
            <a:r>
              <a:rPr lang="en-US" dirty="0" smtClean="0"/>
              <a:t>DL Model 1</a:t>
            </a:r>
            <a:endParaRPr lang="en-US" dirty="0"/>
          </a:p>
        </p:txBody>
      </p:sp>
      <p:sp>
        <p:nvSpPr>
          <p:cNvPr id="3" name="Subtitle 2"/>
          <p:cNvSpPr>
            <a:spLocks noGrp="1"/>
          </p:cNvSpPr>
          <p:nvPr>
            <p:ph type="subTitle" idx="1"/>
          </p:nvPr>
        </p:nvSpPr>
        <p:spPr>
          <a:xfrm>
            <a:off x="2118511" y="1239140"/>
            <a:ext cx="9386101" cy="4664523"/>
          </a:xfrm>
        </p:spPr>
        <p:txBody>
          <a:bodyPr/>
          <a:lstStyle/>
          <a:p>
            <a:r>
              <a:rPr lang="en-US" dirty="0" smtClean="0"/>
              <a:t>Epoch time: 200-300s on GPU</a:t>
            </a:r>
          </a:p>
          <a:p>
            <a:r>
              <a:rPr lang="en-US" dirty="0" smtClean="0"/>
              <a:t>Validation Accuracy of 96.98 after 50 epochs</a:t>
            </a:r>
          </a:p>
          <a:p>
            <a:endParaRPr lang="en-US" dirty="0"/>
          </a:p>
        </p:txBody>
      </p:sp>
      <p:pic>
        <p:nvPicPr>
          <p:cNvPr id="4" name="Picture 3"/>
          <p:cNvPicPr/>
          <p:nvPr/>
        </p:nvPicPr>
        <p:blipFill>
          <a:blip r:embed="rId2"/>
          <a:stretch>
            <a:fillRect/>
          </a:stretch>
        </p:blipFill>
        <p:spPr>
          <a:xfrm>
            <a:off x="2204815" y="1973227"/>
            <a:ext cx="4893102" cy="3930436"/>
          </a:xfrm>
          <a:prstGeom prst="rect">
            <a:avLst/>
          </a:prstGeom>
        </p:spPr>
      </p:pic>
      <p:pic>
        <p:nvPicPr>
          <p:cNvPr id="5" name="Picture 4"/>
          <p:cNvPicPr/>
          <p:nvPr/>
        </p:nvPicPr>
        <p:blipFill>
          <a:blip r:embed="rId3"/>
          <a:stretch>
            <a:fillRect/>
          </a:stretch>
        </p:blipFill>
        <p:spPr>
          <a:xfrm>
            <a:off x="7142792" y="2006377"/>
            <a:ext cx="4361820" cy="3897286"/>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35</a:t>
            </a:fld>
            <a:endParaRPr lang="en-US"/>
          </a:p>
        </p:txBody>
      </p:sp>
    </p:spTree>
    <p:extLst>
      <p:ext uri="{BB962C8B-B14F-4D97-AF65-F5344CB8AC3E}">
        <p14:creationId xmlns:p14="http://schemas.microsoft.com/office/powerpoint/2010/main" val="11175389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6664" y="369605"/>
            <a:ext cx="8417770" cy="784077"/>
          </a:xfrm>
        </p:spPr>
        <p:txBody>
          <a:bodyPr>
            <a:normAutofit fontScale="90000"/>
          </a:bodyPr>
          <a:lstStyle/>
          <a:p>
            <a:pPr algn="ctr"/>
            <a:r>
              <a:rPr lang="en-US" dirty="0" smtClean="0"/>
              <a:t>DL Model 2</a:t>
            </a:r>
            <a:endParaRPr lang="en-US" dirty="0"/>
          </a:p>
        </p:txBody>
      </p:sp>
      <p:sp>
        <p:nvSpPr>
          <p:cNvPr id="3" name="Subtitle 2"/>
          <p:cNvSpPr>
            <a:spLocks noGrp="1"/>
          </p:cNvSpPr>
          <p:nvPr>
            <p:ph type="subTitle" idx="1"/>
          </p:nvPr>
        </p:nvSpPr>
        <p:spPr>
          <a:xfrm>
            <a:off x="2190939" y="1153682"/>
            <a:ext cx="9313673" cy="4749981"/>
          </a:xfrm>
        </p:spPr>
        <p:txBody>
          <a:bodyPr/>
          <a:lstStyle/>
          <a:p>
            <a:r>
              <a:rPr lang="en-US" dirty="0" smtClean="0"/>
              <a:t>Epoch time: Extremely fast, took only </a:t>
            </a:r>
            <a:r>
              <a:rPr lang="en-US" dirty="0"/>
              <a:t>20-30s on GPU </a:t>
            </a:r>
            <a:r>
              <a:rPr lang="en-US" dirty="0" smtClean="0"/>
              <a:t>and </a:t>
            </a:r>
            <a:r>
              <a:rPr lang="en-US" dirty="0"/>
              <a:t>60s per </a:t>
            </a:r>
            <a:r>
              <a:rPr lang="en-US" dirty="0" smtClean="0"/>
              <a:t>epoch on CPU</a:t>
            </a:r>
          </a:p>
          <a:p>
            <a:r>
              <a:rPr lang="en-US" dirty="0" smtClean="0"/>
              <a:t>Validation Accuracy: reached 97.56 after 50 epochs</a:t>
            </a:r>
          </a:p>
          <a:p>
            <a:endParaRPr lang="en-US" dirty="0"/>
          </a:p>
        </p:txBody>
      </p:sp>
      <p:pic>
        <p:nvPicPr>
          <p:cNvPr id="4" name="Picture 3"/>
          <p:cNvPicPr/>
          <p:nvPr/>
        </p:nvPicPr>
        <p:blipFill>
          <a:blip r:embed="rId2"/>
          <a:stretch>
            <a:fillRect/>
          </a:stretch>
        </p:blipFill>
        <p:spPr>
          <a:xfrm>
            <a:off x="1928388" y="2118511"/>
            <a:ext cx="4390931" cy="3892990"/>
          </a:xfrm>
          <a:prstGeom prst="rect">
            <a:avLst/>
          </a:prstGeom>
        </p:spPr>
      </p:pic>
      <p:pic>
        <p:nvPicPr>
          <p:cNvPr id="5" name="Picture 4"/>
          <p:cNvPicPr/>
          <p:nvPr/>
        </p:nvPicPr>
        <p:blipFill>
          <a:blip r:embed="rId3"/>
          <a:stretch>
            <a:fillRect/>
          </a:stretch>
        </p:blipFill>
        <p:spPr>
          <a:xfrm>
            <a:off x="6699564" y="2118511"/>
            <a:ext cx="4409038" cy="3892989"/>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36</a:t>
            </a:fld>
            <a:endParaRPr lang="en-US"/>
          </a:p>
        </p:txBody>
      </p:sp>
    </p:spTree>
    <p:extLst>
      <p:ext uri="{BB962C8B-B14F-4D97-AF65-F5344CB8AC3E}">
        <p14:creationId xmlns:p14="http://schemas.microsoft.com/office/powerpoint/2010/main" val="4049553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8297" y="267056"/>
            <a:ext cx="8915399" cy="835351"/>
          </a:xfrm>
        </p:spPr>
        <p:txBody>
          <a:bodyPr>
            <a:normAutofit fontScale="90000"/>
          </a:bodyPr>
          <a:lstStyle/>
          <a:p>
            <a:pPr algn="ctr"/>
            <a:r>
              <a:rPr lang="en-US" dirty="0" smtClean="0"/>
              <a:t>DL Model 3</a:t>
            </a:r>
            <a:endParaRPr lang="en-US" dirty="0"/>
          </a:p>
        </p:txBody>
      </p:sp>
      <p:sp>
        <p:nvSpPr>
          <p:cNvPr id="3" name="Subtitle 2"/>
          <p:cNvSpPr>
            <a:spLocks noGrp="1"/>
          </p:cNvSpPr>
          <p:nvPr>
            <p:ph type="subTitle" idx="1"/>
          </p:nvPr>
        </p:nvSpPr>
        <p:spPr>
          <a:xfrm>
            <a:off x="2109457" y="950614"/>
            <a:ext cx="9395155" cy="4953049"/>
          </a:xfrm>
        </p:spPr>
        <p:txBody>
          <a:bodyPr/>
          <a:lstStyle/>
          <a:p>
            <a:r>
              <a:rPr lang="en-US" dirty="0" smtClean="0"/>
              <a:t>Epoch time was roughly the same as first model</a:t>
            </a:r>
          </a:p>
          <a:p>
            <a:r>
              <a:rPr lang="en-US" dirty="0" smtClean="0"/>
              <a:t>validation </a:t>
            </a:r>
            <a:r>
              <a:rPr lang="en-US" dirty="0"/>
              <a:t>accuracy of </a:t>
            </a:r>
            <a:r>
              <a:rPr lang="en-US" dirty="0" smtClean="0"/>
              <a:t>96.79% </a:t>
            </a:r>
            <a:r>
              <a:rPr lang="en-US" dirty="0"/>
              <a:t>after 50 </a:t>
            </a:r>
            <a:r>
              <a:rPr lang="en-US" dirty="0" smtClean="0"/>
              <a:t>epochs</a:t>
            </a:r>
          </a:p>
          <a:p>
            <a:endParaRPr lang="en-US" dirty="0"/>
          </a:p>
        </p:txBody>
      </p:sp>
      <p:pic>
        <p:nvPicPr>
          <p:cNvPr id="4" name="Picture 3"/>
          <p:cNvPicPr/>
          <p:nvPr/>
        </p:nvPicPr>
        <p:blipFill>
          <a:blip r:embed="rId2"/>
          <a:stretch>
            <a:fillRect/>
          </a:stretch>
        </p:blipFill>
        <p:spPr>
          <a:xfrm>
            <a:off x="1982709" y="2018923"/>
            <a:ext cx="5228612" cy="3884740"/>
          </a:xfrm>
          <a:prstGeom prst="rect">
            <a:avLst/>
          </a:prstGeom>
        </p:spPr>
      </p:pic>
      <p:pic>
        <p:nvPicPr>
          <p:cNvPr id="5" name="Picture 4"/>
          <p:cNvPicPr/>
          <p:nvPr/>
        </p:nvPicPr>
        <p:blipFill>
          <a:blip r:embed="rId3"/>
          <a:stretch>
            <a:fillRect/>
          </a:stretch>
        </p:blipFill>
        <p:spPr>
          <a:xfrm>
            <a:off x="7211321" y="2018923"/>
            <a:ext cx="5007424" cy="3884740"/>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37</a:t>
            </a:fld>
            <a:endParaRPr lang="en-US"/>
          </a:p>
        </p:txBody>
      </p:sp>
    </p:spTree>
    <p:extLst>
      <p:ext uri="{BB962C8B-B14F-4D97-AF65-F5344CB8AC3E}">
        <p14:creationId xmlns:p14="http://schemas.microsoft.com/office/powerpoint/2010/main" val="14074317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9571" y="173053"/>
            <a:ext cx="8915399" cy="954993"/>
          </a:xfrm>
        </p:spPr>
        <p:txBody>
          <a:bodyPr/>
          <a:lstStyle/>
          <a:p>
            <a:pPr algn="ctr"/>
            <a:r>
              <a:rPr lang="en-US" dirty="0" smtClean="0"/>
              <a:t>DL Model 4</a:t>
            </a:r>
            <a:endParaRPr lang="en-US" dirty="0"/>
          </a:p>
        </p:txBody>
      </p:sp>
      <p:sp>
        <p:nvSpPr>
          <p:cNvPr id="3" name="Subtitle 2"/>
          <p:cNvSpPr>
            <a:spLocks noGrp="1"/>
          </p:cNvSpPr>
          <p:nvPr>
            <p:ph type="subTitle" idx="1"/>
          </p:nvPr>
        </p:nvSpPr>
        <p:spPr>
          <a:xfrm>
            <a:off x="1892175" y="1128047"/>
            <a:ext cx="9612438" cy="4775616"/>
          </a:xfrm>
        </p:spPr>
        <p:txBody>
          <a:bodyPr/>
          <a:lstStyle/>
          <a:p>
            <a:r>
              <a:rPr lang="en-US" dirty="0"/>
              <a:t>The average classification accuracy obtained was </a:t>
            </a:r>
            <a:r>
              <a:rPr lang="en-US" dirty="0" smtClean="0"/>
              <a:t>0.9698</a:t>
            </a:r>
          </a:p>
          <a:p>
            <a:endParaRPr lang="en-US" dirty="0"/>
          </a:p>
        </p:txBody>
      </p:sp>
      <p:pic>
        <p:nvPicPr>
          <p:cNvPr id="5" name="Picture 4"/>
          <p:cNvPicPr/>
          <p:nvPr/>
        </p:nvPicPr>
        <p:blipFill>
          <a:blip r:embed="rId2"/>
          <a:stretch>
            <a:fillRect/>
          </a:stretch>
        </p:blipFill>
        <p:spPr>
          <a:xfrm>
            <a:off x="1961716" y="2112558"/>
            <a:ext cx="4689695" cy="4599159"/>
          </a:xfrm>
          <a:prstGeom prst="rect">
            <a:avLst/>
          </a:prstGeom>
        </p:spPr>
      </p:pic>
      <p:sp>
        <p:nvSpPr>
          <p:cNvPr id="6" name="Slide Number Placeholder 5"/>
          <p:cNvSpPr>
            <a:spLocks noGrp="1"/>
          </p:cNvSpPr>
          <p:nvPr>
            <p:ph type="sldNum" sz="quarter" idx="12"/>
          </p:nvPr>
        </p:nvSpPr>
        <p:spPr/>
        <p:txBody>
          <a:bodyPr/>
          <a:lstStyle/>
          <a:p>
            <a:fld id="{4E4FA71A-C626-4B1A-AD11-F6115451A779}" type="slidenum">
              <a:rPr lang="en-US" smtClean="0"/>
              <a:t>38</a:t>
            </a:fld>
            <a:endParaRPr lang="en-US"/>
          </a:p>
        </p:txBody>
      </p:sp>
      <p:pic>
        <p:nvPicPr>
          <p:cNvPr id="7" name="Picture 6"/>
          <p:cNvPicPr/>
          <p:nvPr/>
        </p:nvPicPr>
        <p:blipFill>
          <a:blip r:embed="rId3"/>
          <a:stretch>
            <a:fillRect/>
          </a:stretch>
        </p:blipFill>
        <p:spPr>
          <a:xfrm>
            <a:off x="6934954" y="2112558"/>
            <a:ext cx="5150255" cy="4599159"/>
          </a:xfrm>
          <a:prstGeom prst="rect">
            <a:avLst/>
          </a:prstGeom>
        </p:spPr>
      </p:pic>
      <p:sp>
        <p:nvSpPr>
          <p:cNvPr id="4" name="TextBox 3"/>
          <p:cNvSpPr txBox="1"/>
          <p:nvPr/>
        </p:nvSpPr>
        <p:spPr>
          <a:xfrm>
            <a:off x="2469571" y="1716354"/>
            <a:ext cx="3569090" cy="371192"/>
          </a:xfrm>
          <a:prstGeom prst="rect">
            <a:avLst/>
          </a:prstGeom>
          <a:noFill/>
        </p:spPr>
        <p:txBody>
          <a:bodyPr wrap="square" rtlCol="0">
            <a:spAutoFit/>
          </a:bodyPr>
          <a:lstStyle/>
          <a:p>
            <a:pPr algn="ctr"/>
            <a:r>
              <a:rPr lang="en-US" dirty="0" smtClean="0"/>
              <a:t>My Model</a:t>
            </a:r>
            <a:endParaRPr lang="en-US" dirty="0"/>
          </a:p>
        </p:txBody>
      </p:sp>
      <p:sp>
        <p:nvSpPr>
          <p:cNvPr id="8" name="TextBox 7"/>
          <p:cNvSpPr txBox="1"/>
          <p:nvPr/>
        </p:nvSpPr>
        <p:spPr>
          <a:xfrm>
            <a:off x="7637590" y="1716354"/>
            <a:ext cx="3569090" cy="371192"/>
          </a:xfrm>
          <a:prstGeom prst="rect">
            <a:avLst/>
          </a:prstGeom>
          <a:noFill/>
        </p:spPr>
        <p:txBody>
          <a:bodyPr wrap="square" rtlCol="0">
            <a:spAutoFit/>
          </a:bodyPr>
          <a:lstStyle/>
          <a:p>
            <a:pPr algn="ctr"/>
            <a:r>
              <a:rPr lang="en-US" dirty="0" smtClean="0"/>
              <a:t>Model From The Paper</a:t>
            </a:r>
            <a:endParaRPr lang="en-US" dirty="0"/>
          </a:p>
        </p:txBody>
      </p:sp>
    </p:spTree>
    <p:extLst>
      <p:ext uri="{BB962C8B-B14F-4D97-AF65-F5344CB8AC3E}">
        <p14:creationId xmlns:p14="http://schemas.microsoft.com/office/powerpoint/2010/main" val="29699916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0816" y="405978"/>
            <a:ext cx="9014910" cy="763608"/>
          </a:xfrm>
        </p:spPr>
        <p:txBody>
          <a:bodyPr/>
          <a:lstStyle/>
          <a:p>
            <a:pPr algn="ctr"/>
            <a:r>
              <a:rPr lang="en-US" dirty="0" smtClean="0"/>
              <a:t>Comparison Of The Models</a:t>
            </a: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39</a:t>
            </a:fld>
            <a:endParaRPr lang="en-US"/>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3306575023"/>
              </p:ext>
            </p:extLst>
          </p:nvPr>
        </p:nvGraphicFramePr>
        <p:xfrm>
          <a:off x="2489702" y="1828802"/>
          <a:ext cx="7541540" cy="4328412"/>
        </p:xfrm>
        <a:graphic>
          <a:graphicData uri="http://schemas.openxmlformats.org/drawingml/2006/table">
            <a:tbl>
              <a:tblPr firstRow="1" firstCol="1" bandRow="1"/>
              <a:tblGrid>
                <a:gridCol w="840214"/>
                <a:gridCol w="1308044"/>
                <a:gridCol w="1342997"/>
                <a:gridCol w="1342997"/>
                <a:gridCol w="1097655"/>
                <a:gridCol w="703981"/>
                <a:gridCol w="905652"/>
              </a:tblGrid>
              <a:tr h="1189132">
                <a:tc>
                  <a:txBody>
                    <a:bodyPr/>
                    <a:lstStyle/>
                    <a:p>
                      <a:pPr marL="0" marR="0">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Model Number</a:t>
                      </a:r>
                      <a:endParaRPr lang="en-US" sz="16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Training Time Taken CPU</a:t>
                      </a:r>
                      <a:endParaRPr lang="en-US" sz="1600" b="1">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Training Time Taken GPU</a:t>
                      </a:r>
                      <a:endParaRPr lang="en-US" sz="1600" b="1">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dirty="0" smtClean="0">
                          <a:effectLst/>
                          <a:latin typeface="Calibri" panose="020F0502020204030204" pitchFamily="34" charset="0"/>
                          <a:ea typeface="PMingLiU" panose="02020500000000000000" pitchFamily="18" charset="-120"/>
                          <a:cs typeface="Times New Roman" panose="02020603050405020304" pitchFamily="18" charset="0"/>
                        </a:rPr>
                        <a:t>Total Time Taken</a:t>
                      </a:r>
                      <a:endParaRPr lang="en-US" sz="16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Validation Accuracy</a:t>
                      </a:r>
                      <a:endParaRPr lang="en-US" sz="16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Loss</a:t>
                      </a:r>
                      <a:endParaRPr lang="en-US" sz="1600" b="1">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Number Of Epochs</a:t>
                      </a:r>
                      <a:endParaRPr lang="en-US" sz="1600" b="1"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784820">
                <a:tc>
                  <a:txBody>
                    <a:bodyPr/>
                    <a:lstStyle/>
                    <a:p>
                      <a:pPr marL="0" marR="0" algn="r">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600-700s per epoch</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250s-300s per epoch</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smtClean="0">
                          <a:effectLst/>
                          <a:latin typeface="Calibri" panose="020F0502020204030204" pitchFamily="34" charset="0"/>
                          <a:ea typeface="PMingLiU" panose="02020500000000000000" pitchFamily="18" charset="-120"/>
                          <a:cs typeface="Times New Roman" panose="02020603050405020304" pitchFamily="18" charset="0"/>
                        </a:rPr>
                        <a:t>15000s (4.16 hrs)</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96.98%</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0.129</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784820">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60 s per epoch</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20s per epoch</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smtClean="0">
                          <a:effectLst/>
                          <a:latin typeface="Calibri" panose="020F0502020204030204" pitchFamily="34" charset="0"/>
                          <a:ea typeface="PMingLiU" panose="02020500000000000000" pitchFamily="18" charset="-120"/>
                          <a:cs typeface="Times New Roman" panose="02020603050405020304" pitchFamily="18" charset="0"/>
                        </a:rPr>
                        <a:t>1000s (17 min)</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97.07%</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0.1252</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784820">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500s per epoch</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250s per epoch</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smtClean="0">
                          <a:effectLst/>
                          <a:latin typeface="Calibri" panose="020F0502020204030204" pitchFamily="34" charset="0"/>
                          <a:ea typeface="PMingLiU" panose="02020500000000000000" pitchFamily="18" charset="-120"/>
                          <a:cs typeface="Times New Roman" panose="02020603050405020304" pitchFamily="18" charset="0"/>
                        </a:rPr>
                        <a:t>12500s (3.5 hrs)</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96.79%</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0.13</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r h="784820">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 ms per sample</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N/A</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nSpc>
                          <a:spcPct val="115000"/>
                        </a:lnSpc>
                        <a:spcBef>
                          <a:spcPts val="0"/>
                        </a:spcBef>
                        <a:spcAft>
                          <a:spcPts val="0"/>
                        </a:spcAft>
                      </a:pPr>
                      <a:r>
                        <a:rPr lang="en-US" sz="1600" dirty="0" smtClean="0">
                          <a:effectLst/>
                          <a:latin typeface="Calibri" panose="020F0502020204030204" pitchFamily="34" charset="0"/>
                          <a:ea typeface="PMingLiU" panose="02020500000000000000" pitchFamily="18" charset="-120"/>
                          <a:cs typeface="Times New Roman" panose="02020603050405020304" pitchFamily="18" charset="0"/>
                        </a:rPr>
                        <a:t>1090s (0.3 hrs)</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96.98%</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0.128</a:t>
                      </a:r>
                      <a:endParaRPr lang="en-US" sz="160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c>
                  <a:txBody>
                    <a:bodyPr/>
                    <a:lstStyle/>
                    <a:p>
                      <a:pPr marL="0" marR="0" algn="r">
                        <a:lnSpc>
                          <a:spcPct val="115000"/>
                        </a:lnSpc>
                        <a:spcBef>
                          <a:spcPts val="0"/>
                        </a:spcBef>
                        <a:spcAft>
                          <a:spcPts val="0"/>
                        </a:spcAft>
                      </a:pPr>
                      <a:r>
                        <a:rPr lang="en-US" sz="16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50</a:t>
                      </a:r>
                      <a:endParaRPr lang="en-US" sz="1600" dirty="0">
                        <a:effectLst/>
                        <a:latin typeface="Calibri" panose="020F0502020204030204" pitchFamily="34" charset="0"/>
                        <a:ea typeface="PMingLiU" panose="02020500000000000000" pitchFamily="18" charset="-120"/>
                        <a:cs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DD7EE"/>
                    </a:solidFill>
                  </a:tcPr>
                </a:tc>
              </a:tr>
            </a:tbl>
          </a:graphicData>
        </a:graphic>
      </p:graphicFrame>
    </p:spTree>
    <p:extLst>
      <p:ext uri="{BB962C8B-B14F-4D97-AF65-F5344CB8AC3E}">
        <p14:creationId xmlns:p14="http://schemas.microsoft.com/office/powerpoint/2010/main" val="2158223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5715" y="234798"/>
            <a:ext cx="9859224" cy="3241733"/>
          </a:xfrm>
        </p:spPr>
        <p:txBody>
          <a:bodyPr>
            <a:normAutofit/>
          </a:bodyPr>
          <a:lstStyle/>
          <a:p>
            <a:pPr algn="ctr"/>
            <a:r>
              <a:rPr lang="en-US" b="1" dirty="0" smtClean="0"/>
              <a:t>Story Of My Project</a:t>
            </a:r>
            <a:endParaRPr lang="en-US" b="1" dirty="0"/>
          </a:p>
        </p:txBody>
      </p:sp>
    </p:spTree>
    <p:extLst>
      <p:ext uri="{BB962C8B-B14F-4D97-AF65-F5344CB8AC3E}">
        <p14:creationId xmlns:p14="http://schemas.microsoft.com/office/powerpoint/2010/main" val="9876505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15912" y="890899"/>
            <a:ext cx="9009240" cy="997721"/>
          </a:xfrm>
        </p:spPr>
        <p:txBody>
          <a:bodyPr/>
          <a:lstStyle/>
          <a:p>
            <a:pPr algn="ctr"/>
            <a:r>
              <a:rPr lang="en-US" dirty="0"/>
              <a:t>Testing</a:t>
            </a:r>
          </a:p>
        </p:txBody>
      </p:sp>
      <p:sp>
        <p:nvSpPr>
          <p:cNvPr id="3" name="Subtitle 2"/>
          <p:cNvSpPr>
            <a:spLocks noGrp="1"/>
          </p:cNvSpPr>
          <p:nvPr>
            <p:ph type="subTitle" idx="1"/>
          </p:nvPr>
        </p:nvSpPr>
        <p:spPr>
          <a:xfrm>
            <a:off x="2218099" y="1991762"/>
            <a:ext cx="9196783" cy="4056755"/>
          </a:xfrm>
        </p:spPr>
        <p:txBody>
          <a:bodyPr/>
          <a:lstStyle/>
          <a:p>
            <a:pPr marL="285750" indent="-285750">
              <a:buFont typeface="Wingdings" panose="05000000000000000000" pitchFamily="2" charset="2"/>
              <a:buChar char="Ø"/>
            </a:pPr>
            <a:r>
              <a:rPr lang="en-US" dirty="0"/>
              <a:t>T</a:t>
            </a:r>
            <a:r>
              <a:rPr lang="en-US" dirty="0" smtClean="0"/>
              <a:t>wo methods were used. First, where single image to be predicted was kept in a directory and fed into the python </a:t>
            </a:r>
            <a:r>
              <a:rPr lang="en-US" dirty="0" smtClean="0"/>
              <a:t>code as the input image </a:t>
            </a:r>
            <a:r>
              <a:rPr lang="en-US" dirty="0" smtClean="0"/>
              <a:t>for the model to predict.</a:t>
            </a:r>
          </a:p>
          <a:p>
            <a:pPr marL="285750" indent="-285750">
              <a:buFont typeface="Wingdings" panose="05000000000000000000" pitchFamily="2" charset="2"/>
              <a:buChar char="Ø"/>
            </a:pPr>
            <a:r>
              <a:rPr lang="en-US" dirty="0" smtClean="0"/>
              <a:t>The second one was done for the complete testing dataset(including 1086 samples ) which was initially filtered from the training dataset provided by Microsoft. The python code gave a CSV file as an output which was the model’s prediction for the malware samples in the testing dataset.</a:t>
            </a:r>
          </a:p>
          <a:p>
            <a:pPr marL="285750" indent="-285750">
              <a:buFont typeface="Wingdings" panose="05000000000000000000" pitchFamily="2" charset="2"/>
              <a:buChar char="Ø"/>
            </a:pPr>
            <a:r>
              <a:rPr lang="en-US" dirty="0" smtClean="0"/>
              <a:t>Comparing the predictions of the model with the actual data, we could figure out the errors made by it. </a:t>
            </a:r>
          </a:p>
          <a:p>
            <a:pPr marL="285750" indent="-285750">
              <a:buFont typeface="Wingdings" panose="05000000000000000000" pitchFamily="2" charset="2"/>
              <a:buChar char="Ø"/>
            </a:pPr>
            <a:r>
              <a:rPr lang="en-US" dirty="0" smtClean="0"/>
              <a:t>Model 2 was the best model in terms of prediction accuracy which was </a:t>
            </a:r>
            <a:r>
              <a:rPr lang="en-US" b="1" dirty="0" smtClean="0"/>
              <a:t>98.66%</a:t>
            </a:r>
            <a:r>
              <a:rPr lang="en-US" dirty="0" smtClean="0"/>
              <a:t> </a:t>
            </a: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40</a:t>
            </a:fld>
            <a:endParaRPr lang="en-US"/>
          </a:p>
        </p:txBody>
      </p:sp>
    </p:spTree>
    <p:extLst>
      <p:ext uri="{BB962C8B-B14F-4D97-AF65-F5344CB8AC3E}">
        <p14:creationId xmlns:p14="http://schemas.microsoft.com/office/powerpoint/2010/main" val="4051942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92174" y="1448554"/>
            <a:ext cx="9657706" cy="4463359"/>
          </a:xfrm>
        </p:spPr>
        <p:txBody>
          <a:bodyPr/>
          <a:lstStyle/>
          <a:p>
            <a:pPr marL="285750" indent="-285750">
              <a:buFont typeface="Wingdings" panose="05000000000000000000" pitchFamily="2" charset="2"/>
              <a:buChar char="Ø"/>
            </a:pPr>
            <a:r>
              <a:rPr lang="en-US" dirty="0" smtClean="0"/>
              <a:t>Project </a:t>
            </a:r>
            <a:r>
              <a:rPr lang="en-US" dirty="0"/>
              <a:t>studies the problem of classifying malware into their corresponding families</a:t>
            </a:r>
          </a:p>
          <a:p>
            <a:pPr marL="285750" indent="-285750">
              <a:buFont typeface="Wingdings" panose="05000000000000000000" pitchFamily="2" charset="2"/>
              <a:buChar char="Ø"/>
            </a:pPr>
            <a:r>
              <a:rPr lang="en-US" dirty="0" smtClean="0"/>
              <a:t>Used datasets provided </a:t>
            </a:r>
            <a:r>
              <a:rPr lang="en-US" dirty="0"/>
              <a:t>by Microsoft for the BigData Innovators Gathering Cup (BIG 2015)</a:t>
            </a:r>
          </a:p>
          <a:p>
            <a:pPr marL="285750" indent="-285750">
              <a:buFont typeface="Wingdings" panose="05000000000000000000" pitchFamily="2" charset="2"/>
              <a:buChar char="Ø"/>
            </a:pPr>
            <a:r>
              <a:rPr lang="en-US" dirty="0"/>
              <a:t>P</a:t>
            </a:r>
            <a:r>
              <a:rPr lang="en-US" dirty="0" smtClean="0"/>
              <a:t>resents </a:t>
            </a:r>
            <a:r>
              <a:rPr lang="en-US" dirty="0"/>
              <a:t>two </a:t>
            </a:r>
            <a:r>
              <a:rPr lang="en-US" dirty="0" smtClean="0"/>
              <a:t>approaches using </a:t>
            </a:r>
            <a:r>
              <a:rPr lang="en-US" dirty="0"/>
              <a:t>Convolutional Neural Networks and K-Nearest Neighbor classifier to recognize the family a malware sample belongs.</a:t>
            </a:r>
          </a:p>
          <a:p>
            <a:pPr marL="285750" indent="-285750">
              <a:buFont typeface="Wingdings" panose="05000000000000000000" pitchFamily="2" charset="2"/>
              <a:buChar char="Ø"/>
            </a:pPr>
            <a:r>
              <a:rPr lang="en-US" dirty="0"/>
              <a:t>Both the approaches are motivated by [</a:t>
            </a:r>
            <a:r>
              <a:rPr lang="en-US" dirty="0" smtClean="0"/>
              <a:t>2] </a:t>
            </a:r>
            <a:r>
              <a:rPr lang="en-US" dirty="0"/>
              <a:t>which introduced the idea of representing the malware’s binary content as gray-scale images.</a:t>
            </a:r>
          </a:p>
          <a:p>
            <a:pPr marL="285750" indent="-285750">
              <a:buFont typeface="Wingdings" panose="05000000000000000000" pitchFamily="2" charset="2"/>
              <a:buChar char="Ø"/>
            </a:pPr>
            <a:r>
              <a:rPr lang="en-US" dirty="0" smtClean="0"/>
              <a:t>Difference </a:t>
            </a:r>
            <a:r>
              <a:rPr lang="en-US" dirty="0"/>
              <a:t>between </a:t>
            </a:r>
            <a:r>
              <a:rPr lang="en-US" dirty="0" smtClean="0"/>
              <a:t>the approaches was in terms of classifiers and feature extraction methods.</a:t>
            </a:r>
            <a:endParaRPr lang="en-US" dirty="0"/>
          </a:p>
          <a:p>
            <a:pPr marL="285750" indent="-285750">
              <a:buFont typeface="Wingdings" panose="05000000000000000000" pitchFamily="2" charset="2"/>
              <a:buChar char="Ø"/>
            </a:pPr>
            <a:r>
              <a:rPr lang="en-US" dirty="0"/>
              <a:t>The three models in the first approach and </a:t>
            </a:r>
            <a:r>
              <a:rPr lang="en-US" dirty="0" smtClean="0"/>
              <a:t>the model in </a:t>
            </a:r>
            <a:r>
              <a:rPr lang="en-US" dirty="0"/>
              <a:t>second approach obtained a validation accuracy of (96.98%, </a:t>
            </a:r>
            <a:r>
              <a:rPr lang="en-US" dirty="0" smtClean="0"/>
              <a:t>97.56% </a:t>
            </a:r>
            <a:r>
              <a:rPr lang="en-US" dirty="0"/>
              <a:t>and 96.79%) and 96.98%. </a:t>
            </a:r>
          </a:p>
          <a:p>
            <a:pPr marL="285750" indent="-285750">
              <a:buFont typeface="Wingdings" panose="05000000000000000000" pitchFamily="2" charset="2"/>
              <a:buChar char="Ø"/>
            </a:pPr>
            <a:r>
              <a:rPr lang="en-US" dirty="0" smtClean="0"/>
              <a:t>While </a:t>
            </a:r>
            <a:r>
              <a:rPr lang="en-US" dirty="0"/>
              <a:t>testing and </a:t>
            </a:r>
            <a:r>
              <a:rPr lang="en-US" dirty="0" smtClean="0"/>
              <a:t>prediction, </a:t>
            </a:r>
            <a:r>
              <a:rPr lang="en-US" dirty="0"/>
              <a:t>model_2 outperformed the other three by providing a testing accuracy of </a:t>
            </a:r>
            <a:r>
              <a:rPr lang="en-US" dirty="0" smtClean="0"/>
              <a:t>98.66% </a:t>
            </a: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41</a:t>
            </a:fld>
            <a:endParaRPr lang="en-US"/>
          </a:p>
        </p:txBody>
      </p:sp>
      <p:sp>
        <p:nvSpPr>
          <p:cNvPr id="2" name="TextBox 1"/>
          <p:cNvSpPr txBox="1"/>
          <p:nvPr/>
        </p:nvSpPr>
        <p:spPr>
          <a:xfrm>
            <a:off x="2806574" y="181069"/>
            <a:ext cx="7061703" cy="923330"/>
          </a:xfrm>
          <a:prstGeom prst="rect">
            <a:avLst/>
          </a:prstGeom>
          <a:noFill/>
        </p:spPr>
        <p:txBody>
          <a:bodyPr wrap="square" rtlCol="0">
            <a:spAutoFit/>
          </a:bodyPr>
          <a:lstStyle/>
          <a:p>
            <a:pPr algn="ctr"/>
            <a:r>
              <a:rPr lang="en-US" sz="5400" dirty="0">
                <a:solidFill>
                  <a:schemeClr val="accent2">
                    <a:lumMod val="75000"/>
                  </a:schemeClr>
                </a:solidFill>
                <a:latin typeface="+mj-lt"/>
                <a:ea typeface="+mj-ea"/>
                <a:cs typeface="+mj-cs"/>
              </a:rPr>
              <a:t>Conclusion</a:t>
            </a:r>
          </a:p>
        </p:txBody>
      </p:sp>
    </p:spTree>
    <p:extLst>
      <p:ext uri="{BB962C8B-B14F-4D97-AF65-F5344CB8AC3E}">
        <p14:creationId xmlns:p14="http://schemas.microsoft.com/office/powerpoint/2010/main" val="3559212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361768" cy="770124"/>
          </a:xfrm>
        </p:spPr>
        <p:txBody>
          <a:bodyPr>
            <a:noAutofit/>
          </a:bodyPr>
          <a:lstStyle/>
          <a:p>
            <a:pPr algn="ctr"/>
            <a:r>
              <a:rPr lang="en-US" sz="4800" dirty="0" smtClean="0"/>
              <a:t>Future Work</a:t>
            </a:r>
            <a:endParaRPr lang="en-US" sz="4800" dirty="0"/>
          </a:p>
        </p:txBody>
      </p:sp>
      <p:sp>
        <p:nvSpPr>
          <p:cNvPr id="3" name="Content Placeholder 2"/>
          <p:cNvSpPr>
            <a:spLocks noGrp="1"/>
          </p:cNvSpPr>
          <p:nvPr>
            <p:ph idx="1"/>
          </p:nvPr>
        </p:nvSpPr>
        <p:spPr>
          <a:xfrm>
            <a:off x="2326741" y="1638677"/>
            <a:ext cx="9177871" cy="4272545"/>
          </a:xfrm>
        </p:spPr>
        <p:txBody>
          <a:bodyPr>
            <a:normAutofit fontScale="92500"/>
          </a:bodyPr>
          <a:lstStyle/>
          <a:p>
            <a:r>
              <a:rPr lang="en-US" dirty="0" smtClean="0"/>
              <a:t>We can come </a:t>
            </a:r>
            <a:r>
              <a:rPr lang="en-US" dirty="0"/>
              <a:t>up with </a:t>
            </a:r>
            <a:r>
              <a:rPr lang="en-US" dirty="0" smtClean="0"/>
              <a:t>a </a:t>
            </a:r>
            <a:r>
              <a:rPr lang="en-US" dirty="0"/>
              <a:t>CNN used to classify malware given the x86 instructions of the disassembled </a:t>
            </a:r>
            <a:r>
              <a:rPr lang="en-US" dirty="0" smtClean="0"/>
              <a:t>file as input.</a:t>
            </a:r>
            <a:endParaRPr lang="en-US" dirty="0"/>
          </a:p>
          <a:p>
            <a:r>
              <a:rPr lang="en-US" dirty="0"/>
              <a:t>Thus, it will learn a set of features (opcodes patterns) from the disassembled files.</a:t>
            </a:r>
          </a:p>
          <a:p>
            <a:r>
              <a:rPr lang="en-US" dirty="0"/>
              <a:t>Then, the learned filters are loaded into </a:t>
            </a:r>
            <a:r>
              <a:rPr lang="en-US" dirty="0"/>
              <a:t>a</a:t>
            </a:r>
            <a:r>
              <a:rPr lang="en-US" dirty="0" smtClean="0"/>
              <a:t> </a:t>
            </a:r>
            <a:r>
              <a:rPr lang="en-US" dirty="0"/>
              <a:t>CNN that will combine both approaches and the network is trained again to learn the weight matrix of the output </a:t>
            </a:r>
            <a:r>
              <a:rPr lang="en-US" dirty="0" smtClean="0"/>
              <a:t>layer.</a:t>
            </a:r>
            <a:endParaRPr lang="en-US" dirty="0"/>
          </a:p>
          <a:p>
            <a:r>
              <a:rPr lang="en-US" dirty="0"/>
              <a:t>The resulting model may not have problems while classifying </a:t>
            </a:r>
            <a:r>
              <a:rPr lang="en-US" dirty="0" smtClean="0"/>
              <a:t>Kelihos_ver 3 </a:t>
            </a:r>
            <a:r>
              <a:rPr lang="en-US" dirty="0"/>
              <a:t>samples as belonging to the Gatak family and neither discriminating between the Obfuscator.ACY and the Ramnit families.</a:t>
            </a:r>
          </a:p>
          <a:p>
            <a:r>
              <a:rPr lang="en-US" dirty="0"/>
              <a:t>Another possible modification is to expand the vocabulary by including the registers, the data directives and the most common imported DLL functions and API calls found in malware. </a:t>
            </a:r>
            <a:endParaRPr lang="en-US" dirty="0" smtClean="0"/>
          </a:p>
          <a:p>
            <a:r>
              <a:rPr lang="en-US" dirty="0" smtClean="0"/>
              <a:t>That </a:t>
            </a:r>
            <a:r>
              <a:rPr lang="en-US" dirty="0"/>
              <a:t>would be eﬀective for classifying all those samples that, because of applying code obfuscation techniques, do not have any instruction.  </a:t>
            </a:r>
          </a:p>
        </p:txBody>
      </p:sp>
      <p:sp>
        <p:nvSpPr>
          <p:cNvPr id="4" name="Slide Number Placeholder 3"/>
          <p:cNvSpPr>
            <a:spLocks noGrp="1"/>
          </p:cNvSpPr>
          <p:nvPr>
            <p:ph type="sldNum" sz="quarter" idx="12"/>
          </p:nvPr>
        </p:nvSpPr>
        <p:spPr/>
        <p:txBody>
          <a:bodyPr/>
          <a:lstStyle/>
          <a:p>
            <a:fld id="{4E4FA71A-C626-4B1A-AD11-F6115451A779}" type="slidenum">
              <a:rPr lang="en-US" smtClean="0"/>
              <a:t>42</a:t>
            </a:fld>
            <a:endParaRPr lang="en-US"/>
          </a:p>
        </p:txBody>
      </p:sp>
    </p:spTree>
    <p:extLst>
      <p:ext uri="{BB962C8B-B14F-4D97-AF65-F5344CB8AC3E}">
        <p14:creationId xmlns:p14="http://schemas.microsoft.com/office/powerpoint/2010/main" val="11063128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3003" y="333286"/>
            <a:ext cx="9171609" cy="922947"/>
          </a:xfrm>
        </p:spPr>
        <p:txBody>
          <a:bodyPr>
            <a:normAutofit/>
          </a:bodyPr>
          <a:lstStyle/>
          <a:p>
            <a:pPr algn="ctr"/>
            <a:r>
              <a:rPr lang="en-US" dirty="0" smtClean="0"/>
              <a:t>References</a:t>
            </a:r>
            <a:endParaRPr lang="en-US" dirty="0"/>
          </a:p>
        </p:txBody>
      </p:sp>
      <p:sp>
        <p:nvSpPr>
          <p:cNvPr id="3" name="Subtitle 2"/>
          <p:cNvSpPr>
            <a:spLocks noGrp="1"/>
          </p:cNvSpPr>
          <p:nvPr>
            <p:ph type="subTitle" idx="1"/>
          </p:nvPr>
        </p:nvSpPr>
        <p:spPr>
          <a:xfrm>
            <a:off x="2333003" y="1410057"/>
            <a:ext cx="9171610" cy="4493606"/>
          </a:xfrm>
        </p:spPr>
        <p:txBody>
          <a:bodyPr>
            <a:normAutofit fontScale="85000" lnSpcReduction="10000"/>
          </a:bodyPr>
          <a:lstStyle/>
          <a:p>
            <a:pPr marL="342900" indent="-342900">
              <a:buFont typeface="+mj-lt"/>
              <a:buAutoNum type="arabicPeriod"/>
            </a:pPr>
            <a:r>
              <a:rPr lang="en-US" dirty="0" smtClean="0"/>
              <a:t>https</a:t>
            </a:r>
            <a:r>
              <a:rPr lang="en-US" dirty="0"/>
              <a:t>://</a:t>
            </a:r>
            <a:r>
              <a:rPr lang="en-US" dirty="0" smtClean="0"/>
              <a:t>3qeqpr26caki16dnhd19sv6by6v-wpengine.netdna-ssl.com/wp-content/uploads/2016/08/Why-Deep-Learning-1024x742.png</a:t>
            </a:r>
          </a:p>
          <a:p>
            <a:pPr marL="342900" indent="-342900">
              <a:buFont typeface="+mj-lt"/>
              <a:buAutoNum type="arabicPeriod"/>
            </a:pPr>
            <a:endParaRPr lang="en-US" dirty="0" smtClean="0"/>
          </a:p>
          <a:p>
            <a:pPr marL="342900" indent="-342900">
              <a:buFont typeface="+mj-lt"/>
              <a:buAutoNum type="arabicPeriod"/>
            </a:pPr>
            <a:r>
              <a:rPr lang="en-US" dirty="0"/>
              <a:t>L. Nataraj, S. Karthikeyan, G. Jacob, and B. S. Manjunath. Malware images: Visualization and automatic classification, 2011</a:t>
            </a:r>
            <a:r>
              <a:rPr lang="en-US" dirty="0" smtClean="0"/>
              <a:t>.	</a:t>
            </a:r>
          </a:p>
          <a:p>
            <a:pPr marL="342900" indent="-342900">
              <a:buFont typeface="+mj-lt"/>
              <a:buAutoNum type="arabicPeriod"/>
            </a:pPr>
            <a:endParaRPr lang="en-US" dirty="0"/>
          </a:p>
          <a:p>
            <a:pPr marL="342900" indent="-342900">
              <a:buFont typeface="+mj-lt"/>
              <a:buAutoNum type="arabicPeriod"/>
            </a:pPr>
            <a:r>
              <a:rPr lang="en-US" dirty="0"/>
              <a:t>Laksmanan Nataraj, Vinod Yegneswaran, Philip Porras and Jian Zhang. A comparative assessment of Malware Classification using Binary Texture Analysis and Dynamic Analysis</a:t>
            </a:r>
          </a:p>
          <a:p>
            <a:pPr marL="342900" indent="-342900">
              <a:buFont typeface="+mj-lt"/>
              <a:buAutoNum type="arabicPeriod"/>
            </a:pPr>
            <a:endParaRPr lang="en-US" dirty="0"/>
          </a:p>
          <a:p>
            <a:pPr marL="342900" indent="-342900">
              <a:buFont typeface="+mj-lt"/>
              <a:buAutoNum type="arabicPeriod"/>
            </a:pPr>
            <a:r>
              <a:rPr lang="en-US" dirty="0" smtClean="0"/>
              <a:t>https</a:t>
            </a:r>
            <a:r>
              <a:rPr lang="en-US" dirty="0"/>
              <a:t>://machinelearningmastery.com/what-is-deep-learning</a:t>
            </a:r>
            <a:r>
              <a:rPr lang="en-US" dirty="0" smtClean="0"/>
              <a:t>/</a:t>
            </a:r>
          </a:p>
          <a:p>
            <a:pPr marL="342900" indent="-342900">
              <a:buFont typeface="+mj-lt"/>
              <a:buAutoNum type="arabicPeriod"/>
            </a:pPr>
            <a:endParaRPr lang="en-US" dirty="0"/>
          </a:p>
          <a:p>
            <a:pPr marL="342900" indent="-342900">
              <a:buFont typeface="+mj-lt"/>
              <a:buAutoNum type="arabicPeriod"/>
            </a:pPr>
            <a:r>
              <a:rPr lang="en-US" dirty="0"/>
              <a:t>https://ujjwalkarn.me/2016/08/11/intuitive-explanation-convnets</a:t>
            </a:r>
            <a:r>
              <a:rPr lang="en-US" dirty="0" smtClean="0"/>
              <a:t>/</a:t>
            </a:r>
          </a:p>
          <a:p>
            <a:pPr marL="342900" indent="-342900">
              <a:buFont typeface="+mj-lt"/>
              <a:buAutoNum type="arabicPeriod"/>
            </a:pPr>
            <a:endParaRPr lang="en-US" dirty="0"/>
          </a:p>
          <a:p>
            <a:pPr marL="342900" indent="-342900">
              <a:buFont typeface="+mj-lt"/>
              <a:buAutoNum type="arabicPeriod"/>
            </a:pPr>
            <a:r>
              <a:rPr lang="en-US" dirty="0"/>
              <a:t>https://adeshpande3.github.io/adeshpande3.github.io/A-Beginner%27s-Guide-To-Understanding-Convolutional-Neural-Networks</a:t>
            </a:r>
            <a:r>
              <a:rPr lang="en-US" dirty="0" smtClean="0"/>
              <a:t>/</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t>43</a:t>
            </a:fld>
            <a:endParaRPr lang="en-US"/>
          </a:p>
        </p:txBody>
      </p:sp>
    </p:spTree>
    <p:extLst>
      <p:ext uri="{BB962C8B-B14F-4D97-AF65-F5344CB8AC3E}">
        <p14:creationId xmlns:p14="http://schemas.microsoft.com/office/powerpoint/2010/main" val="1570679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86826" y="1982624"/>
            <a:ext cx="9017786" cy="1965533"/>
          </a:xfrm>
        </p:spPr>
        <p:txBody>
          <a:bodyPr/>
          <a:lstStyle/>
          <a:p>
            <a:pPr algn="ctr"/>
            <a:r>
              <a:rPr lang="en-US" dirty="0" smtClean="0"/>
              <a:t>Questions?</a:t>
            </a:r>
            <a:endParaRPr lang="en-US" dirty="0"/>
          </a:p>
        </p:txBody>
      </p:sp>
      <p:sp>
        <p:nvSpPr>
          <p:cNvPr id="3" name="Slide Number Placeholder 2"/>
          <p:cNvSpPr>
            <a:spLocks noGrp="1"/>
          </p:cNvSpPr>
          <p:nvPr>
            <p:ph type="sldNum" sz="quarter" idx="12"/>
          </p:nvPr>
        </p:nvSpPr>
        <p:spPr/>
        <p:txBody>
          <a:bodyPr/>
          <a:lstStyle/>
          <a:p>
            <a:fld id="{4E4FA71A-C626-4B1A-AD11-F6115451A779}" type="slidenum">
              <a:rPr lang="en-US" smtClean="0"/>
              <a:t>44</a:t>
            </a:fld>
            <a:endParaRPr lang="en-US"/>
          </a:p>
        </p:txBody>
      </p:sp>
    </p:spTree>
    <p:extLst>
      <p:ext uri="{BB962C8B-B14F-4D97-AF65-F5344CB8AC3E}">
        <p14:creationId xmlns:p14="http://schemas.microsoft.com/office/powerpoint/2010/main" val="714221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9212" y="596949"/>
            <a:ext cx="8915400" cy="815392"/>
          </a:xfrm>
        </p:spPr>
        <p:txBody>
          <a:bodyPr/>
          <a:lstStyle/>
          <a:p>
            <a:pPr algn="ctr"/>
            <a:r>
              <a:rPr lang="en-US" dirty="0" smtClean="0"/>
              <a:t>Objective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49013" y="1851960"/>
            <a:ext cx="1579303" cy="1579303"/>
          </a:xfrm>
        </p:spPr>
      </p:pic>
      <p:sp>
        <p:nvSpPr>
          <p:cNvPr id="4" name="Slide Number Placeholder 3"/>
          <p:cNvSpPr>
            <a:spLocks noGrp="1"/>
          </p:cNvSpPr>
          <p:nvPr>
            <p:ph type="sldNum" sz="quarter" idx="12"/>
          </p:nvPr>
        </p:nvSpPr>
        <p:spPr/>
        <p:txBody>
          <a:bodyPr/>
          <a:lstStyle/>
          <a:p>
            <a:fld id="{4E4FA71A-C626-4B1A-AD11-F6115451A779}" type="slidenum">
              <a:rPr lang="en-US" smtClean="0"/>
              <a:pPr/>
              <a:t>5</a:t>
            </a:fld>
            <a:endParaRPr lang="en-US"/>
          </a:p>
        </p:txBody>
      </p:sp>
      <p:pic>
        <p:nvPicPr>
          <p:cNvPr id="1026" name="Picture 2" descr="Image result for bor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08270" y="4459744"/>
            <a:ext cx="3055723" cy="1718844"/>
          </a:xfrm>
          <a:prstGeom prst="rect">
            <a:avLst/>
          </a:prstGeom>
          <a:noFill/>
          <a:extLst>
            <a:ext uri="{909E8E84-426E-40DD-AFC4-6F175D3DCCD1}">
              <a14:hiddenFill xmlns:a14="http://schemas.microsoft.com/office/drawing/2010/main">
                <a:solidFill>
                  <a:srgbClr val="FFFFFF"/>
                </a:solidFill>
              </a14:hiddenFill>
            </a:ext>
          </a:extLst>
        </p:spPr>
      </p:pic>
      <p:sp>
        <p:nvSpPr>
          <p:cNvPr id="9" name="Curved Left Arrow 8"/>
          <p:cNvSpPr/>
          <p:nvPr/>
        </p:nvSpPr>
        <p:spPr>
          <a:xfrm>
            <a:off x="3408215" y="3367888"/>
            <a:ext cx="460898" cy="11595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pic>
        <p:nvPicPr>
          <p:cNvPr id="1028" name="Picture 4" descr="Image result for no problem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241956" y="4490244"/>
            <a:ext cx="2550958" cy="1692343"/>
          </a:xfrm>
          <a:prstGeom prst="rect">
            <a:avLst/>
          </a:prstGeom>
          <a:noFill/>
          <a:extLst>
            <a:ext uri="{909E8E84-426E-40DD-AFC4-6F175D3DCCD1}">
              <a14:hiddenFill xmlns:a14="http://schemas.microsoft.com/office/drawing/2010/main">
                <a:solidFill>
                  <a:srgbClr val="FFFFFF"/>
                </a:solidFill>
              </a14:hiddenFill>
            </a:ext>
          </a:extLst>
        </p:spPr>
      </p:pic>
      <p:sp>
        <p:nvSpPr>
          <p:cNvPr id="10" name="Curved Up Arrow 9"/>
          <p:cNvSpPr/>
          <p:nvPr/>
        </p:nvSpPr>
        <p:spPr>
          <a:xfrm>
            <a:off x="3702867" y="6234969"/>
            <a:ext cx="2326741" cy="54839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black"/>
              </a:solidFill>
            </a:endParaRP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4534" y="4602154"/>
            <a:ext cx="2101912" cy="1576434"/>
          </a:xfrm>
          <a:prstGeom prst="rect">
            <a:avLst/>
          </a:prstGeom>
        </p:spPr>
      </p:pic>
      <p:cxnSp>
        <p:nvCxnSpPr>
          <p:cNvPr id="13" name="Straight Arrow Connector 12"/>
          <p:cNvCxnSpPr/>
          <p:nvPr/>
        </p:nvCxnSpPr>
        <p:spPr>
          <a:xfrm>
            <a:off x="4337782" y="2877568"/>
            <a:ext cx="4896752" cy="193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Up Arrow 14"/>
          <p:cNvSpPr/>
          <p:nvPr/>
        </p:nvSpPr>
        <p:spPr>
          <a:xfrm>
            <a:off x="10083789" y="3200138"/>
            <a:ext cx="325925" cy="139488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ight Brace 15"/>
          <p:cNvSpPr/>
          <p:nvPr/>
        </p:nvSpPr>
        <p:spPr>
          <a:xfrm>
            <a:off x="4428316" y="1412341"/>
            <a:ext cx="1248207" cy="26798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7" name="Oval 16"/>
          <p:cNvSpPr/>
          <p:nvPr/>
        </p:nvSpPr>
        <p:spPr>
          <a:xfrm>
            <a:off x="5528312" y="1903795"/>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Family1</a:t>
            </a:r>
            <a:endParaRPr lang="en-US" dirty="0">
              <a:solidFill>
                <a:prstClr val="black"/>
              </a:solidFill>
            </a:endParaRPr>
          </a:p>
        </p:txBody>
      </p:sp>
      <p:sp>
        <p:nvSpPr>
          <p:cNvPr id="20" name="Oval 19"/>
          <p:cNvSpPr/>
          <p:nvPr/>
        </p:nvSpPr>
        <p:spPr>
          <a:xfrm>
            <a:off x="6886331" y="1921121"/>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Family2</a:t>
            </a:r>
            <a:endParaRPr lang="en-US" dirty="0">
              <a:solidFill>
                <a:prstClr val="black"/>
              </a:solidFill>
            </a:endParaRPr>
          </a:p>
        </p:txBody>
      </p:sp>
      <p:sp>
        <p:nvSpPr>
          <p:cNvPr id="21" name="Oval 20"/>
          <p:cNvSpPr/>
          <p:nvPr/>
        </p:nvSpPr>
        <p:spPr>
          <a:xfrm>
            <a:off x="8244350" y="1921121"/>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Family3</a:t>
            </a:r>
            <a:endParaRPr lang="en-US" dirty="0">
              <a:solidFill>
                <a:prstClr val="black"/>
              </a:solidFill>
            </a:endParaRPr>
          </a:p>
        </p:txBody>
      </p:sp>
      <p:sp>
        <p:nvSpPr>
          <p:cNvPr id="22" name="Oval 21"/>
          <p:cNvSpPr/>
          <p:nvPr/>
        </p:nvSpPr>
        <p:spPr>
          <a:xfrm>
            <a:off x="9606480" y="1920278"/>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Family4</a:t>
            </a:r>
            <a:endParaRPr lang="en-US" dirty="0">
              <a:solidFill>
                <a:prstClr val="black"/>
              </a:solidFill>
            </a:endParaRPr>
          </a:p>
        </p:txBody>
      </p:sp>
      <p:sp>
        <p:nvSpPr>
          <p:cNvPr id="23" name="Oval 22"/>
          <p:cNvSpPr/>
          <p:nvPr/>
        </p:nvSpPr>
        <p:spPr>
          <a:xfrm>
            <a:off x="10968610" y="1903794"/>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Family5</a:t>
            </a:r>
            <a:endParaRPr lang="en-US" dirty="0">
              <a:solidFill>
                <a:prstClr val="black"/>
              </a:solidFill>
            </a:endParaRPr>
          </a:p>
        </p:txBody>
      </p:sp>
      <p:sp>
        <p:nvSpPr>
          <p:cNvPr id="24" name="Oval 23"/>
          <p:cNvSpPr/>
          <p:nvPr/>
        </p:nvSpPr>
        <p:spPr>
          <a:xfrm>
            <a:off x="6501812" y="2495812"/>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Family6</a:t>
            </a:r>
            <a:endParaRPr lang="en-US" dirty="0">
              <a:solidFill>
                <a:prstClr val="black"/>
              </a:solidFill>
            </a:endParaRPr>
          </a:p>
        </p:txBody>
      </p:sp>
      <p:sp>
        <p:nvSpPr>
          <p:cNvPr id="25" name="Oval 24"/>
          <p:cNvSpPr/>
          <p:nvPr/>
        </p:nvSpPr>
        <p:spPr>
          <a:xfrm>
            <a:off x="7868173" y="2495812"/>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Family7</a:t>
            </a:r>
            <a:endParaRPr lang="en-US" dirty="0">
              <a:solidFill>
                <a:prstClr val="black"/>
              </a:solidFill>
            </a:endParaRPr>
          </a:p>
        </p:txBody>
      </p:sp>
      <p:sp>
        <p:nvSpPr>
          <p:cNvPr id="26" name="Oval 25"/>
          <p:cNvSpPr/>
          <p:nvPr/>
        </p:nvSpPr>
        <p:spPr>
          <a:xfrm>
            <a:off x="9242876" y="2488685"/>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Family8</a:t>
            </a:r>
            <a:endParaRPr lang="en-US" dirty="0">
              <a:solidFill>
                <a:prstClr val="black"/>
              </a:solidFill>
            </a:endParaRPr>
          </a:p>
        </p:txBody>
      </p:sp>
      <p:sp>
        <p:nvSpPr>
          <p:cNvPr id="27" name="Oval 26"/>
          <p:cNvSpPr/>
          <p:nvPr/>
        </p:nvSpPr>
        <p:spPr>
          <a:xfrm>
            <a:off x="10609237" y="2495812"/>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Family9</a:t>
            </a:r>
            <a:endParaRPr lang="en-US" dirty="0">
              <a:solidFill>
                <a:prstClr val="black"/>
              </a:solidFill>
            </a:endParaRPr>
          </a:p>
        </p:txBody>
      </p:sp>
      <p:pic>
        <p:nvPicPr>
          <p:cNvPr id="1032" name="Picture 8" descr="Image result for question mar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53136" y="427927"/>
            <a:ext cx="1332139" cy="13321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boring is i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1441" y="4403363"/>
            <a:ext cx="1250109" cy="75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6100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7030" y="606582"/>
            <a:ext cx="9467582" cy="715225"/>
          </a:xfrm>
        </p:spPr>
        <p:txBody>
          <a:bodyPr>
            <a:normAutofit fontScale="90000"/>
          </a:bodyPr>
          <a:lstStyle/>
          <a:p>
            <a:pPr algn="ctr"/>
            <a:r>
              <a:rPr lang="en-US" dirty="0" smtClean="0"/>
              <a:t>Challenges</a:t>
            </a:r>
            <a:br>
              <a:rPr lang="en-US" dirty="0" smtClean="0"/>
            </a:b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6</a:t>
            </a:fld>
            <a:endParaRPr lang="en-US"/>
          </a:p>
        </p:txBody>
      </p:sp>
      <p:pic>
        <p:nvPicPr>
          <p:cNvPr id="3074" name="Picture 2" descr="https://adeshpande3.github.io/assets/Corgi3.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61252" y="1242992"/>
            <a:ext cx="9339120" cy="269548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image matrix of pixel values 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25076" y="3938476"/>
            <a:ext cx="3775296" cy="287956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teach a computer to classify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6533" y="3938476"/>
            <a:ext cx="5818525" cy="239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5925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633372" cy="724856"/>
          </a:xfrm>
        </p:spPr>
        <p:txBody>
          <a:bodyPr/>
          <a:lstStyle/>
          <a:p>
            <a:pPr algn="ctr"/>
            <a:r>
              <a:rPr lang="en-US" dirty="0" smtClean="0"/>
              <a:t>Approach</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55892" y="3096285"/>
            <a:ext cx="1874067" cy="949844"/>
          </a:xfrm>
        </p:spPr>
      </p:pic>
      <p:sp>
        <p:nvSpPr>
          <p:cNvPr id="4" name="Slide Number Placeholder 3"/>
          <p:cNvSpPr>
            <a:spLocks noGrp="1"/>
          </p:cNvSpPr>
          <p:nvPr>
            <p:ph type="sldNum" sz="quarter" idx="12"/>
          </p:nvPr>
        </p:nvSpPr>
        <p:spPr/>
        <p:txBody>
          <a:bodyPr/>
          <a:lstStyle/>
          <a:p>
            <a:fld id="{4E4FA71A-C626-4B1A-AD11-F6115451A779}" type="slidenum">
              <a:rPr lang="en-US" smtClean="0"/>
              <a:pPr/>
              <a:t>7</a:t>
            </a:fld>
            <a:endParaRPr lang="en-US"/>
          </a:p>
        </p:txBody>
      </p:sp>
      <p:sp>
        <p:nvSpPr>
          <p:cNvPr id="6" name="TextBox 5"/>
          <p:cNvSpPr txBox="1"/>
          <p:nvPr/>
        </p:nvSpPr>
        <p:spPr>
          <a:xfrm>
            <a:off x="1818407" y="4209861"/>
            <a:ext cx="1549035" cy="369332"/>
          </a:xfrm>
          <a:prstGeom prst="rect">
            <a:avLst/>
          </a:prstGeom>
          <a:noFill/>
        </p:spPr>
        <p:txBody>
          <a:bodyPr wrap="square" rtlCol="0">
            <a:spAutoFit/>
          </a:bodyPr>
          <a:lstStyle/>
          <a:p>
            <a:r>
              <a:rPr lang="en-US" dirty="0" smtClean="0">
                <a:solidFill>
                  <a:prstClr val="black"/>
                </a:solidFill>
              </a:rPr>
              <a:t>Input Image</a:t>
            </a:r>
            <a:endParaRPr lang="en-US" dirty="0">
              <a:solidFill>
                <a:prstClr val="black"/>
              </a:solidFill>
            </a:endParaRPr>
          </a:p>
        </p:txBody>
      </p:sp>
      <p:sp>
        <p:nvSpPr>
          <p:cNvPr id="7" name="Right Arrow 6"/>
          <p:cNvSpPr/>
          <p:nvPr/>
        </p:nvSpPr>
        <p:spPr>
          <a:xfrm>
            <a:off x="3584840" y="3328891"/>
            <a:ext cx="1312753" cy="364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3"/>
          <a:stretch>
            <a:fillRect/>
          </a:stretch>
        </p:blipFill>
        <p:spPr>
          <a:xfrm>
            <a:off x="4952474" y="2250401"/>
            <a:ext cx="3465750" cy="2493218"/>
          </a:xfrm>
          <a:prstGeom prst="rect">
            <a:avLst/>
          </a:prstGeom>
        </p:spPr>
      </p:pic>
      <p:cxnSp>
        <p:nvCxnSpPr>
          <p:cNvPr id="11" name="Straight Arrow Connector 10"/>
          <p:cNvCxnSpPr>
            <a:endCxn id="22" idx="2"/>
          </p:cNvCxnSpPr>
          <p:nvPr/>
        </p:nvCxnSpPr>
        <p:spPr>
          <a:xfrm flipV="1">
            <a:off x="8418226" y="2002816"/>
            <a:ext cx="2038526" cy="873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24" idx="2"/>
          </p:cNvCxnSpPr>
          <p:nvPr/>
        </p:nvCxnSpPr>
        <p:spPr>
          <a:xfrm flipV="1">
            <a:off x="8445156" y="3118815"/>
            <a:ext cx="2047471" cy="77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25" idx="2"/>
          </p:cNvCxnSpPr>
          <p:nvPr/>
        </p:nvCxnSpPr>
        <p:spPr>
          <a:xfrm>
            <a:off x="8445156" y="3328891"/>
            <a:ext cx="2047469" cy="327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6" idx="2"/>
          </p:cNvCxnSpPr>
          <p:nvPr/>
        </p:nvCxnSpPr>
        <p:spPr>
          <a:xfrm>
            <a:off x="8445156" y="3478817"/>
            <a:ext cx="2092735" cy="715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445156" y="3822503"/>
            <a:ext cx="2192666" cy="1422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391297" y="3974903"/>
            <a:ext cx="2246525" cy="1793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30" idx="2"/>
          </p:cNvCxnSpPr>
          <p:nvPr/>
        </p:nvCxnSpPr>
        <p:spPr>
          <a:xfrm>
            <a:off x="8418227" y="4096370"/>
            <a:ext cx="2119662" cy="2319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10456752" y="1783006"/>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Family1</a:t>
            </a:r>
            <a:endParaRPr lang="en-US" dirty="0">
              <a:solidFill>
                <a:prstClr val="black"/>
              </a:solidFill>
            </a:endParaRPr>
          </a:p>
        </p:txBody>
      </p:sp>
      <p:sp>
        <p:nvSpPr>
          <p:cNvPr id="23" name="Oval 22"/>
          <p:cNvSpPr/>
          <p:nvPr/>
        </p:nvSpPr>
        <p:spPr>
          <a:xfrm>
            <a:off x="10492628" y="2320955"/>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Family2</a:t>
            </a:r>
            <a:endParaRPr lang="en-US" dirty="0">
              <a:solidFill>
                <a:prstClr val="black"/>
              </a:solidFill>
            </a:endParaRPr>
          </a:p>
        </p:txBody>
      </p:sp>
      <p:sp>
        <p:nvSpPr>
          <p:cNvPr id="24" name="Oval 23"/>
          <p:cNvSpPr/>
          <p:nvPr/>
        </p:nvSpPr>
        <p:spPr>
          <a:xfrm>
            <a:off x="10492627" y="2899005"/>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Family3</a:t>
            </a:r>
            <a:endParaRPr lang="en-US" dirty="0">
              <a:solidFill>
                <a:prstClr val="black"/>
              </a:solidFill>
            </a:endParaRPr>
          </a:p>
        </p:txBody>
      </p:sp>
      <p:sp>
        <p:nvSpPr>
          <p:cNvPr id="25" name="Oval 24"/>
          <p:cNvSpPr/>
          <p:nvPr/>
        </p:nvSpPr>
        <p:spPr>
          <a:xfrm>
            <a:off x="10492625" y="3436954"/>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Family4</a:t>
            </a:r>
            <a:endParaRPr lang="en-US" dirty="0">
              <a:solidFill>
                <a:prstClr val="black"/>
              </a:solidFill>
            </a:endParaRPr>
          </a:p>
        </p:txBody>
      </p:sp>
      <p:sp>
        <p:nvSpPr>
          <p:cNvPr id="26" name="Oval 25"/>
          <p:cNvSpPr/>
          <p:nvPr/>
        </p:nvSpPr>
        <p:spPr>
          <a:xfrm>
            <a:off x="10537891" y="3974903"/>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Family5</a:t>
            </a:r>
            <a:endParaRPr lang="en-US" dirty="0">
              <a:solidFill>
                <a:prstClr val="black"/>
              </a:solidFill>
            </a:endParaRPr>
          </a:p>
        </p:txBody>
      </p:sp>
      <p:sp>
        <p:nvSpPr>
          <p:cNvPr id="27" name="Oval 26"/>
          <p:cNvSpPr/>
          <p:nvPr/>
        </p:nvSpPr>
        <p:spPr>
          <a:xfrm>
            <a:off x="10492625" y="4512852"/>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Family6</a:t>
            </a:r>
            <a:endParaRPr lang="en-US" dirty="0">
              <a:solidFill>
                <a:prstClr val="black"/>
              </a:solidFill>
            </a:endParaRPr>
          </a:p>
        </p:txBody>
      </p:sp>
      <p:sp>
        <p:nvSpPr>
          <p:cNvPr id="28" name="Oval 27"/>
          <p:cNvSpPr/>
          <p:nvPr/>
        </p:nvSpPr>
        <p:spPr>
          <a:xfrm>
            <a:off x="10537890" y="5060606"/>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Family7</a:t>
            </a:r>
            <a:endParaRPr lang="en-US" dirty="0">
              <a:solidFill>
                <a:prstClr val="black"/>
              </a:solidFill>
            </a:endParaRPr>
          </a:p>
        </p:txBody>
      </p:sp>
      <p:sp>
        <p:nvSpPr>
          <p:cNvPr id="29" name="Oval 28"/>
          <p:cNvSpPr/>
          <p:nvPr/>
        </p:nvSpPr>
        <p:spPr>
          <a:xfrm>
            <a:off x="10537890" y="5628851"/>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Family8</a:t>
            </a:r>
            <a:endParaRPr lang="en-US" dirty="0">
              <a:solidFill>
                <a:prstClr val="black"/>
              </a:solidFill>
            </a:endParaRPr>
          </a:p>
        </p:txBody>
      </p:sp>
      <p:sp>
        <p:nvSpPr>
          <p:cNvPr id="30" name="Oval 29"/>
          <p:cNvSpPr/>
          <p:nvPr/>
        </p:nvSpPr>
        <p:spPr>
          <a:xfrm>
            <a:off x="10537889" y="6195587"/>
            <a:ext cx="1358019" cy="439619"/>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smtClean="0">
                <a:solidFill>
                  <a:prstClr val="black"/>
                </a:solidFill>
              </a:rPr>
              <a:t>Family9</a:t>
            </a:r>
            <a:endParaRPr lang="en-US" dirty="0">
              <a:solidFill>
                <a:prstClr val="black"/>
              </a:solidFill>
            </a:endParaRPr>
          </a:p>
        </p:txBody>
      </p:sp>
      <p:cxnSp>
        <p:nvCxnSpPr>
          <p:cNvPr id="48" name="Straight Arrow Connector 47"/>
          <p:cNvCxnSpPr>
            <a:endCxn id="23" idx="2"/>
          </p:cNvCxnSpPr>
          <p:nvPr/>
        </p:nvCxnSpPr>
        <p:spPr>
          <a:xfrm flipV="1">
            <a:off x="8418227" y="2540765"/>
            <a:ext cx="2074401" cy="47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27" idx="2"/>
          </p:cNvCxnSpPr>
          <p:nvPr/>
        </p:nvCxnSpPr>
        <p:spPr>
          <a:xfrm>
            <a:off x="8418224" y="3497010"/>
            <a:ext cx="2074401" cy="1235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4" name="Down Arrow 2073"/>
          <p:cNvSpPr/>
          <p:nvPr/>
        </p:nvSpPr>
        <p:spPr>
          <a:xfrm>
            <a:off x="6546519" y="473266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76" name="TextBox 2075"/>
          <p:cNvSpPr txBox="1"/>
          <p:nvPr/>
        </p:nvSpPr>
        <p:spPr>
          <a:xfrm>
            <a:off x="3799421" y="5645054"/>
            <a:ext cx="1734071" cy="923330"/>
          </a:xfrm>
          <a:prstGeom prst="rect">
            <a:avLst/>
          </a:prstGeom>
          <a:noFill/>
        </p:spPr>
        <p:txBody>
          <a:bodyPr wrap="square" rtlCol="0">
            <a:spAutoFit/>
          </a:bodyPr>
          <a:lstStyle/>
          <a:p>
            <a:r>
              <a:rPr lang="en-US" dirty="0" smtClean="0">
                <a:solidFill>
                  <a:prstClr val="black"/>
                </a:solidFill>
              </a:rPr>
              <a:t>Deep Learning Models</a:t>
            </a:r>
            <a:endParaRPr lang="en-US" dirty="0">
              <a:solidFill>
                <a:prstClr val="black"/>
              </a:solidFill>
            </a:endParaRPr>
          </a:p>
        </p:txBody>
      </p:sp>
      <p:sp>
        <p:nvSpPr>
          <p:cNvPr id="2077" name="TextBox 2076"/>
          <p:cNvSpPr txBox="1"/>
          <p:nvPr/>
        </p:nvSpPr>
        <p:spPr>
          <a:xfrm>
            <a:off x="7133209" y="5688449"/>
            <a:ext cx="1395155" cy="934288"/>
          </a:xfrm>
          <a:prstGeom prst="rect">
            <a:avLst/>
          </a:prstGeom>
          <a:noFill/>
        </p:spPr>
        <p:txBody>
          <a:bodyPr wrap="square" rtlCol="0">
            <a:spAutoFit/>
          </a:bodyPr>
          <a:lstStyle/>
          <a:p>
            <a:r>
              <a:rPr lang="en-US" dirty="0" smtClean="0">
                <a:solidFill>
                  <a:prstClr val="black"/>
                </a:solidFill>
              </a:rPr>
              <a:t>K-Nearest Neighbor Model</a:t>
            </a:r>
            <a:endParaRPr lang="en-US" dirty="0">
              <a:solidFill>
                <a:prstClr val="black"/>
              </a:solidFill>
            </a:endParaRPr>
          </a:p>
        </p:txBody>
      </p:sp>
      <p:sp>
        <p:nvSpPr>
          <p:cNvPr id="2078" name="Right Brace 2077"/>
          <p:cNvSpPr/>
          <p:nvPr/>
        </p:nvSpPr>
        <p:spPr>
          <a:xfrm>
            <a:off x="4897593" y="5693093"/>
            <a:ext cx="307818" cy="8663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65" name="Right Brace 64"/>
          <p:cNvSpPr/>
          <p:nvPr/>
        </p:nvSpPr>
        <p:spPr>
          <a:xfrm>
            <a:off x="8336416" y="5699406"/>
            <a:ext cx="307818" cy="8663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2079" name="TextBox 2078"/>
          <p:cNvSpPr txBox="1"/>
          <p:nvPr/>
        </p:nvSpPr>
        <p:spPr>
          <a:xfrm>
            <a:off x="5271432" y="5628851"/>
            <a:ext cx="1168269" cy="923330"/>
          </a:xfrm>
          <a:prstGeom prst="rect">
            <a:avLst/>
          </a:prstGeom>
          <a:noFill/>
        </p:spPr>
        <p:txBody>
          <a:bodyPr wrap="square" rtlCol="0">
            <a:spAutoFit/>
          </a:bodyPr>
          <a:lstStyle/>
          <a:p>
            <a:r>
              <a:rPr lang="en-US" dirty="0" smtClean="0">
                <a:solidFill>
                  <a:prstClr val="black"/>
                </a:solidFill>
              </a:rPr>
              <a:t>3 Different Models</a:t>
            </a:r>
            <a:endParaRPr lang="en-US" dirty="0">
              <a:solidFill>
                <a:prstClr val="black"/>
              </a:solidFill>
            </a:endParaRPr>
          </a:p>
        </p:txBody>
      </p:sp>
      <p:sp>
        <p:nvSpPr>
          <p:cNvPr id="32" name="TextBox 31"/>
          <p:cNvSpPr txBox="1"/>
          <p:nvPr/>
        </p:nvSpPr>
        <p:spPr>
          <a:xfrm>
            <a:off x="8726045" y="5974201"/>
            <a:ext cx="1095172" cy="369332"/>
          </a:xfrm>
          <a:prstGeom prst="rect">
            <a:avLst/>
          </a:prstGeom>
          <a:noFill/>
        </p:spPr>
        <p:txBody>
          <a:bodyPr wrap="none" rtlCol="0">
            <a:spAutoFit/>
          </a:bodyPr>
          <a:lstStyle/>
          <a:p>
            <a:r>
              <a:rPr lang="en-US" dirty="0" smtClean="0">
                <a:solidFill>
                  <a:prstClr val="black"/>
                </a:solidFill>
              </a:rPr>
              <a:t>1 Model</a:t>
            </a:r>
            <a:endParaRPr lang="en-US" dirty="0">
              <a:solidFill>
                <a:prstClr val="black"/>
              </a:solidFill>
            </a:endParaRPr>
          </a:p>
        </p:txBody>
      </p:sp>
    </p:spTree>
    <p:extLst>
      <p:ext uri="{BB962C8B-B14F-4D97-AF65-F5344CB8AC3E}">
        <p14:creationId xmlns:p14="http://schemas.microsoft.com/office/powerpoint/2010/main" val="34563579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6" y="624110"/>
            <a:ext cx="8832548" cy="1077941"/>
          </a:xfrm>
        </p:spPr>
        <p:txBody>
          <a:bodyPr>
            <a:normAutofit fontScale="90000"/>
          </a:bodyPr>
          <a:lstStyle/>
          <a:p>
            <a:pPr algn="ctr"/>
            <a:r>
              <a:rPr lang="en-US" dirty="0" smtClean="0"/>
              <a:t>How Does A Human Approach Learning</a:t>
            </a: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8</a:t>
            </a:fld>
            <a:endParaRPr lang="en-US"/>
          </a:p>
        </p:txBody>
      </p:sp>
      <p:sp>
        <p:nvSpPr>
          <p:cNvPr id="5" name="Content Placeholder 4"/>
          <p:cNvSpPr>
            <a:spLocks noGrp="1"/>
          </p:cNvSpPr>
          <p:nvPr>
            <p:ph idx="1"/>
          </p:nvPr>
        </p:nvSpPr>
        <p:spPr>
          <a:xfrm>
            <a:off x="2082297" y="1430448"/>
            <a:ext cx="9422315" cy="4480774"/>
          </a:xfrm>
        </p:spPr>
        <p:txBody>
          <a:bodyPr/>
          <a:lstStyle/>
          <a:p>
            <a:pPr>
              <a:buFont typeface="Wingdings" panose="05000000000000000000" pitchFamily="2" charset="2"/>
              <a:buChar char="Ø"/>
            </a:pPr>
            <a:r>
              <a:rPr lang="en-US" dirty="0" smtClean="0"/>
              <a:t>Preparation to write a certification exam?</a:t>
            </a:r>
          </a:p>
          <a:p>
            <a:pPr marL="0" indent="0">
              <a:buNone/>
            </a:pPr>
            <a:endParaRPr lang="en-US" dirty="0"/>
          </a:p>
        </p:txBody>
      </p:sp>
      <p:pic>
        <p:nvPicPr>
          <p:cNvPr id="6" name="Picture 5"/>
          <p:cNvPicPr>
            <a:picLocks noChangeAspect="1"/>
          </p:cNvPicPr>
          <p:nvPr/>
        </p:nvPicPr>
        <p:blipFill>
          <a:blip r:embed="rId2"/>
          <a:stretch>
            <a:fillRect/>
          </a:stretch>
        </p:blipFill>
        <p:spPr>
          <a:xfrm>
            <a:off x="2287651" y="1956127"/>
            <a:ext cx="4294218" cy="2142857"/>
          </a:xfrm>
          <a:prstGeom prst="rect">
            <a:avLst/>
          </a:prstGeom>
        </p:spPr>
      </p:pic>
      <p:sp>
        <p:nvSpPr>
          <p:cNvPr id="7" name="Right Arrow 6"/>
          <p:cNvSpPr/>
          <p:nvPr/>
        </p:nvSpPr>
        <p:spPr>
          <a:xfrm>
            <a:off x="6717671" y="278846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4100" name="Picture 4" descr="Image result for writing mock tests imag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1881" y="1862373"/>
            <a:ext cx="4117499" cy="2155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writing mock tests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8931" y="4587758"/>
            <a:ext cx="2892641" cy="22089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757188" y="4158705"/>
            <a:ext cx="1041148" cy="369332"/>
          </a:xfrm>
          <a:prstGeom prst="rect">
            <a:avLst/>
          </a:prstGeom>
          <a:noFill/>
        </p:spPr>
        <p:txBody>
          <a:bodyPr wrap="square" rtlCol="0">
            <a:spAutoFit/>
          </a:bodyPr>
          <a:lstStyle/>
          <a:p>
            <a:r>
              <a:rPr lang="en-US" dirty="0" smtClean="0">
                <a:solidFill>
                  <a:prstClr val="black"/>
                </a:solidFill>
              </a:rPr>
              <a:t>Training</a:t>
            </a:r>
            <a:endParaRPr lang="en-US" dirty="0">
              <a:solidFill>
                <a:prstClr val="black"/>
              </a:solidFill>
            </a:endParaRPr>
          </a:p>
        </p:txBody>
      </p:sp>
      <p:sp>
        <p:nvSpPr>
          <p:cNvPr id="13" name="TextBox 12"/>
          <p:cNvSpPr txBox="1"/>
          <p:nvPr/>
        </p:nvSpPr>
        <p:spPr>
          <a:xfrm>
            <a:off x="10384326" y="4080083"/>
            <a:ext cx="1325640" cy="369332"/>
          </a:xfrm>
          <a:prstGeom prst="rect">
            <a:avLst/>
          </a:prstGeom>
          <a:noFill/>
        </p:spPr>
        <p:txBody>
          <a:bodyPr wrap="square" rtlCol="0">
            <a:spAutoFit/>
          </a:bodyPr>
          <a:lstStyle/>
          <a:p>
            <a:r>
              <a:rPr lang="en-US" dirty="0" smtClean="0">
                <a:solidFill>
                  <a:prstClr val="black"/>
                </a:solidFill>
              </a:rPr>
              <a:t>Validation</a:t>
            </a:r>
            <a:endParaRPr lang="en-US" dirty="0">
              <a:solidFill>
                <a:prstClr val="black"/>
              </a:solidFill>
            </a:endParaRPr>
          </a:p>
        </p:txBody>
      </p:sp>
      <p:sp>
        <p:nvSpPr>
          <p:cNvPr id="14" name="TextBox 13"/>
          <p:cNvSpPr txBox="1"/>
          <p:nvPr/>
        </p:nvSpPr>
        <p:spPr>
          <a:xfrm>
            <a:off x="5137783" y="5911222"/>
            <a:ext cx="1041148" cy="369332"/>
          </a:xfrm>
          <a:prstGeom prst="rect">
            <a:avLst/>
          </a:prstGeom>
          <a:noFill/>
        </p:spPr>
        <p:txBody>
          <a:bodyPr wrap="square" rtlCol="0">
            <a:spAutoFit/>
          </a:bodyPr>
          <a:lstStyle/>
          <a:p>
            <a:r>
              <a:rPr lang="en-US" dirty="0" smtClean="0">
                <a:solidFill>
                  <a:prstClr val="black"/>
                </a:solidFill>
              </a:rPr>
              <a:t>Testing</a:t>
            </a:r>
            <a:endParaRPr lang="en-US" dirty="0">
              <a:solidFill>
                <a:prstClr val="black"/>
              </a:solidFill>
            </a:endParaRPr>
          </a:p>
        </p:txBody>
      </p:sp>
      <p:pic>
        <p:nvPicPr>
          <p:cNvPr id="4104" name="Picture 8" descr="Related imag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757188" y="2791341"/>
            <a:ext cx="5746726" cy="3316145"/>
          </a:xfrm>
          <a:prstGeom prst="rect">
            <a:avLst/>
          </a:prstGeom>
          <a:noFill/>
          <a:extLst>
            <a:ext uri="{909E8E84-426E-40DD-AFC4-6F175D3DCCD1}">
              <a14:hiddenFill xmlns:a14="http://schemas.microsoft.com/office/drawing/2010/main">
                <a:solidFill>
                  <a:srgbClr val="FFFFFF"/>
                </a:solidFill>
              </a14:hiddenFill>
            </a:ext>
          </a:extLst>
        </p:spPr>
      </p:pic>
      <p:sp>
        <p:nvSpPr>
          <p:cNvPr id="11" name="Down Arrow 10"/>
          <p:cNvSpPr/>
          <p:nvPr/>
        </p:nvSpPr>
        <p:spPr>
          <a:xfrm>
            <a:off x="9762085" y="4080083"/>
            <a:ext cx="484632" cy="12668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63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104"/>
                                        </p:tgtEl>
                                        <p:attrNameLst>
                                          <p:attrName>style.visibility</p:attrName>
                                        </p:attrNameLst>
                                      </p:cBhvr>
                                      <p:to>
                                        <p:strVal val="visible"/>
                                      </p:to>
                                    </p:set>
                                    <p:animEffect transition="in" filter="wipe(down)">
                                      <p:cBhvr>
                                        <p:cTn id="25"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Deep Learning Model 1</a:t>
            </a:r>
            <a:endParaRPr lang="en-US" dirty="0"/>
          </a:p>
        </p:txBody>
      </p:sp>
      <p:sp>
        <p:nvSpPr>
          <p:cNvPr id="3" name="Content Placeholder 2"/>
          <p:cNvSpPr>
            <a:spLocks noGrp="1"/>
          </p:cNvSpPr>
          <p:nvPr>
            <p:ph idx="1"/>
          </p:nvPr>
        </p:nvSpPr>
        <p:spPr>
          <a:xfrm>
            <a:off x="1928389" y="1376127"/>
            <a:ext cx="9576224" cy="5296277"/>
          </a:xfrm>
        </p:spPr>
        <p:txBody>
          <a:bodyPr/>
          <a:lstStyle/>
          <a:p>
            <a:r>
              <a:rPr lang="en-US" dirty="0" smtClean="0"/>
              <a:t>Model trained from scratch</a:t>
            </a:r>
          </a:p>
          <a:p>
            <a:pPr marL="0" indent="0">
              <a:buNone/>
            </a:pPr>
            <a:endParaRPr lang="en-US" dirty="0"/>
          </a:p>
        </p:txBody>
      </p:sp>
      <p:sp>
        <p:nvSpPr>
          <p:cNvPr id="4" name="Slide Number Placeholder 3"/>
          <p:cNvSpPr>
            <a:spLocks noGrp="1"/>
          </p:cNvSpPr>
          <p:nvPr>
            <p:ph type="sldNum" sz="quarter" idx="12"/>
          </p:nvPr>
        </p:nvSpPr>
        <p:spPr/>
        <p:txBody>
          <a:bodyPr/>
          <a:lstStyle/>
          <a:p>
            <a:fld id="{4E4FA71A-C626-4B1A-AD11-F6115451A779}" type="slidenum">
              <a:rPr lang="en-US" smtClean="0"/>
              <a:pPr/>
              <a:t>9</a:t>
            </a:fld>
            <a:endParaRPr lang="en-US"/>
          </a:p>
        </p:txBody>
      </p:sp>
      <p:pic>
        <p:nvPicPr>
          <p:cNvPr id="6" name="Picture 5"/>
          <p:cNvPicPr>
            <a:picLocks noChangeAspect="1"/>
          </p:cNvPicPr>
          <p:nvPr/>
        </p:nvPicPr>
        <p:blipFill>
          <a:blip r:embed="rId2"/>
          <a:stretch>
            <a:fillRect/>
          </a:stretch>
        </p:blipFill>
        <p:spPr>
          <a:xfrm>
            <a:off x="7419731" y="2169908"/>
            <a:ext cx="4084881" cy="4237587"/>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1579" y="2672844"/>
            <a:ext cx="4351084" cy="2900723"/>
          </a:xfrm>
          <a:prstGeom prst="rect">
            <a:avLst/>
          </a:prstGeom>
        </p:spPr>
      </p:pic>
      <p:sp>
        <p:nvSpPr>
          <p:cNvPr id="9" name="TextBox 8"/>
          <p:cNvSpPr txBox="1"/>
          <p:nvPr/>
        </p:nvSpPr>
        <p:spPr>
          <a:xfrm>
            <a:off x="2208875" y="2125076"/>
            <a:ext cx="3605219" cy="369332"/>
          </a:xfrm>
          <a:prstGeom prst="rect">
            <a:avLst/>
          </a:prstGeom>
          <a:noFill/>
        </p:spPr>
        <p:txBody>
          <a:bodyPr wrap="square" rtlCol="0">
            <a:spAutoFit/>
          </a:bodyPr>
          <a:lstStyle/>
          <a:p>
            <a:r>
              <a:rPr lang="en-US" dirty="0" smtClean="0">
                <a:solidFill>
                  <a:prstClr val="black"/>
                </a:solidFill>
              </a:rPr>
              <a:t>Real-World Scenario</a:t>
            </a:r>
            <a:endParaRPr lang="en-US" dirty="0">
              <a:solidFill>
                <a:prstClr val="black"/>
              </a:solidFill>
            </a:endParaRPr>
          </a:p>
        </p:txBody>
      </p:sp>
      <p:sp>
        <p:nvSpPr>
          <p:cNvPr id="10" name="Right Arrow 9"/>
          <p:cNvSpPr/>
          <p:nvPr/>
        </p:nvSpPr>
        <p:spPr>
          <a:xfrm>
            <a:off x="5814094" y="3656681"/>
            <a:ext cx="1268119" cy="4665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143189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5186</TotalTime>
  <Words>2096</Words>
  <Application>Microsoft Office PowerPoint</Application>
  <PresentationFormat>Widescreen</PresentationFormat>
  <Paragraphs>322</Paragraphs>
  <Slides>44</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PMingLiU</vt:lpstr>
      <vt:lpstr>Arial</vt:lpstr>
      <vt:lpstr>Calibri</vt:lpstr>
      <vt:lpstr>Century Gothic</vt:lpstr>
      <vt:lpstr>Times New Roman</vt:lpstr>
      <vt:lpstr>Wingdings</vt:lpstr>
      <vt:lpstr>Wingdings 3</vt:lpstr>
      <vt:lpstr>Wisp</vt:lpstr>
      <vt:lpstr>DEEP LEARNING APPROACH TO MALWARE MULTI-CLASS CLASSIFICATION USING IMAGE PROCESSING</vt:lpstr>
      <vt:lpstr>Contents</vt:lpstr>
      <vt:lpstr>Malware Classification Types</vt:lpstr>
      <vt:lpstr>Story Of My Project</vt:lpstr>
      <vt:lpstr>Objective</vt:lpstr>
      <vt:lpstr>Challenges </vt:lpstr>
      <vt:lpstr>Approach</vt:lpstr>
      <vt:lpstr>How Does A Human Approach Learning</vt:lpstr>
      <vt:lpstr>Deep Learning Model 1</vt:lpstr>
      <vt:lpstr>Deep Learning Model 2</vt:lpstr>
      <vt:lpstr>Deep Learning Model 3</vt:lpstr>
      <vt:lpstr>Model 4</vt:lpstr>
      <vt:lpstr>Dataset </vt:lpstr>
      <vt:lpstr>BigCup2015 Dataset</vt:lpstr>
      <vt:lpstr>Malware families </vt:lpstr>
      <vt:lpstr>PowerPoint Presentation</vt:lpstr>
      <vt:lpstr>PowerPoint Presentation</vt:lpstr>
      <vt:lpstr>#of Samples Per Family for Models</vt:lpstr>
      <vt:lpstr>Introduction </vt:lpstr>
      <vt:lpstr>Deep Learning</vt:lpstr>
      <vt:lpstr>Convolutional Neural Networks for Image Processing</vt:lpstr>
      <vt:lpstr>Convolutional Neural Networks Terminologies</vt:lpstr>
      <vt:lpstr>Image</vt:lpstr>
      <vt:lpstr>Convolution</vt:lpstr>
      <vt:lpstr>Non Linearity (ReLU)</vt:lpstr>
      <vt:lpstr>Pooling or Sub Sampling</vt:lpstr>
      <vt:lpstr>Classification (Fully Connected Layer)</vt:lpstr>
      <vt:lpstr>Putting it all together – Training using Backpropagation</vt:lpstr>
      <vt:lpstr>Tools Used </vt:lpstr>
      <vt:lpstr>PowerPoint Presentation</vt:lpstr>
      <vt:lpstr>Implementation </vt:lpstr>
      <vt:lpstr>Comparison of Approaches</vt:lpstr>
      <vt:lpstr>Demo</vt:lpstr>
      <vt:lpstr>Results </vt:lpstr>
      <vt:lpstr>DL Model 1</vt:lpstr>
      <vt:lpstr>DL Model 2</vt:lpstr>
      <vt:lpstr>DL Model 3</vt:lpstr>
      <vt:lpstr>DL Model 4</vt:lpstr>
      <vt:lpstr>Comparison Of The Models</vt:lpstr>
      <vt:lpstr>Testing</vt:lpstr>
      <vt:lpstr>PowerPoint Presentation</vt:lpstr>
      <vt:lpstr>Future Work</vt:lpstr>
      <vt:lpstr>References</vt:lpstr>
      <vt:lpstr>Questions?</vt:lpstr>
    </vt:vector>
  </TitlesOfParts>
  <Company>Norfolk State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APPROACH TOWARDS MALWARE MULTI-CLASS CLASSIFICATION USING MALWARE IMAGE PROCESSING</dc:title>
  <dc:creator>infosec-admin</dc:creator>
  <cp:lastModifiedBy>infosec-admin</cp:lastModifiedBy>
  <cp:revision>132</cp:revision>
  <dcterms:created xsi:type="dcterms:W3CDTF">2017-08-28T23:39:07Z</dcterms:created>
  <dcterms:modified xsi:type="dcterms:W3CDTF">2017-09-13T00:44:13Z</dcterms:modified>
</cp:coreProperties>
</file>